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722" r:id="rId1"/>
  </p:sldMasterIdLst>
  <p:notesMasterIdLst>
    <p:notesMasterId r:id="rId6"/>
  </p:notesMasterIdLst>
  <p:handoutMasterIdLst>
    <p:handoutMasterId r:id="rId7"/>
  </p:handoutMasterIdLst>
  <p:sldIdLst>
    <p:sldId id="256" r:id="rId2"/>
    <p:sldId id="261" r:id="rId3"/>
    <p:sldId id="260" r:id="rId4"/>
    <p:sldId id="262" r:id="rId5"/>
  </p:sldIdLst>
  <p:sldSz cx="9753600" cy="7315200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69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607A5EA-BD6A-FB5D-845A-30790C66F5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0897" cy="3407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/>
              <a:t>esto es una prueba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E61DAFA-A66C-1199-934D-AD67543F08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510" y="1"/>
            <a:ext cx="4302513" cy="3407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68F32-CE49-40C1-8722-5CFCE0EF0BF7}" type="datetimeFigureOut">
              <a:rPr lang="es-ES" smtClean="0"/>
              <a:t>18/09/2023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125D913-4575-C0C9-93E3-85D122C3B3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907"/>
            <a:ext cx="4300897" cy="3407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4B006E-35EE-4028-3D10-8530F5CA97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510" y="6456907"/>
            <a:ext cx="4302513" cy="3407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38EDD-E3C2-4C90-A6C7-78E999363A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2131129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0897" cy="3407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/>
              <a:t>esto es una prueba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22510" y="1"/>
            <a:ext cx="4302513" cy="3407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139E8E-D5E4-412C-B0B9-37B2687C56C5}" type="datetimeFigureOut">
              <a:rPr lang="es-ES" smtClean="0"/>
              <a:t>18/09/2023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433763" y="849313"/>
            <a:ext cx="3059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92018" y="3271972"/>
            <a:ext cx="7942603" cy="267599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456907"/>
            <a:ext cx="4300897" cy="3407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22510" y="6456907"/>
            <a:ext cx="4302513" cy="3407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3EDC3-2BAA-42AE-B9AF-E299FDD2B26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6519843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20" y="1197187"/>
            <a:ext cx="8290560" cy="2546773"/>
          </a:xfrm>
        </p:spPr>
        <p:txBody>
          <a:bodyPr anchor="b"/>
          <a:lstStyle>
            <a:lvl1pPr algn="ctr"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42174"/>
            <a:ext cx="7315200" cy="1766146"/>
          </a:xfrm>
        </p:spPr>
        <p:txBody>
          <a:bodyPr/>
          <a:lstStyle>
            <a:lvl1pPr marL="0" indent="0" algn="ctr">
              <a:buNone/>
              <a:defRPr sz="2560"/>
            </a:lvl1pPr>
            <a:lvl2pPr marL="487695" indent="0" algn="ctr">
              <a:buNone/>
              <a:defRPr sz="2133"/>
            </a:lvl2pPr>
            <a:lvl3pPr marL="975390" indent="0" algn="ctr">
              <a:buNone/>
              <a:defRPr sz="1920"/>
            </a:lvl3pPr>
            <a:lvl4pPr marL="1463086" indent="0" algn="ctr">
              <a:buNone/>
              <a:defRPr sz="1707"/>
            </a:lvl4pPr>
            <a:lvl5pPr marL="1950781" indent="0" algn="ctr">
              <a:buNone/>
              <a:defRPr sz="1707"/>
            </a:lvl5pPr>
            <a:lvl6pPr marL="2438476" indent="0" algn="ctr">
              <a:buNone/>
              <a:defRPr sz="1707"/>
            </a:lvl6pPr>
            <a:lvl7pPr marL="2926171" indent="0" algn="ctr">
              <a:buNone/>
              <a:defRPr sz="1707"/>
            </a:lvl7pPr>
            <a:lvl8pPr marL="3413867" indent="0" algn="ctr">
              <a:buNone/>
              <a:defRPr sz="1707"/>
            </a:lvl8pPr>
            <a:lvl9pPr marL="3901562" indent="0" algn="ctr">
              <a:buNone/>
              <a:defRPr sz="170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8DE1D-08B2-43F9-9088-4E57F20F2593}" type="datetime1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25946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8DE1D-08B2-43F9-9088-4E57F20F2593}" type="datetime1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329694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481" y="1823722"/>
            <a:ext cx="8412480" cy="3042919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81" y="4895429"/>
            <a:ext cx="8412480" cy="1600199"/>
          </a:xfrm>
        </p:spPr>
        <p:txBody>
          <a:bodyPr/>
          <a:lstStyle>
            <a:lvl1pPr marL="0" indent="0">
              <a:buNone/>
              <a:defRPr sz="2560">
                <a:solidFill>
                  <a:schemeClr val="tx1"/>
                </a:solidFill>
              </a:defRPr>
            </a:lvl1pPr>
            <a:lvl2pPr marL="4876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39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308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78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4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617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867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562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8DE1D-08B2-43F9-9088-4E57F20F2593}" type="datetime1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129159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1947333"/>
            <a:ext cx="4145280" cy="464142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7760" y="1947333"/>
            <a:ext cx="4145280" cy="464142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8DE1D-08B2-43F9-9088-4E57F20F2593}" type="datetime1">
              <a:rPr lang="en-US" smtClean="0"/>
              <a:t>9/18/2023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250456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0" y="389468"/>
            <a:ext cx="8412480" cy="141393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1832" y="1793241"/>
            <a:ext cx="4126229" cy="878839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832" y="2672080"/>
            <a:ext cx="4126229" cy="393022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7761" y="1793241"/>
            <a:ext cx="4146550" cy="878839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7761" y="2672080"/>
            <a:ext cx="4146550" cy="393022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8DE1D-08B2-43F9-9088-4E57F20F2593}" type="datetime1">
              <a:rPr lang="en-US" smtClean="0"/>
              <a:t>9/18/2023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228918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8DE1D-08B2-43F9-9088-4E57F20F2593}" type="datetime1">
              <a:rPr lang="en-US" smtClean="0"/>
              <a:t>9/18/2023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40599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8DE1D-08B2-43F9-9088-4E57F20F2593}" type="datetime1">
              <a:rPr lang="en-US" smtClean="0"/>
              <a:t>9/18/2023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012976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0" y="487680"/>
            <a:ext cx="3145790" cy="170688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550" y="1053255"/>
            <a:ext cx="4937760" cy="5198533"/>
          </a:xfrm>
        </p:spPr>
        <p:txBody>
          <a:bodyPr/>
          <a:lstStyle>
            <a:lvl1pPr>
              <a:defRPr sz="3413"/>
            </a:lvl1pPr>
            <a:lvl2pPr>
              <a:defRPr sz="2987"/>
            </a:lvl2pPr>
            <a:lvl3pPr>
              <a:defRPr sz="256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0" y="2194560"/>
            <a:ext cx="3145790" cy="4065694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8DE1D-08B2-43F9-9088-4E57F20F2593}" type="datetime1">
              <a:rPr lang="en-US" smtClean="0"/>
              <a:t>9/18/2023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981034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0" y="487680"/>
            <a:ext cx="3145790" cy="170688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6550" y="1053255"/>
            <a:ext cx="4937760" cy="5198533"/>
          </a:xfrm>
        </p:spPr>
        <p:txBody>
          <a:bodyPr anchor="t"/>
          <a:lstStyle>
            <a:lvl1pPr marL="0" indent="0">
              <a:buNone/>
              <a:defRPr sz="3413"/>
            </a:lvl1pPr>
            <a:lvl2pPr marL="487695" indent="0">
              <a:buNone/>
              <a:defRPr sz="2987"/>
            </a:lvl2pPr>
            <a:lvl3pPr marL="975390" indent="0">
              <a:buNone/>
              <a:defRPr sz="2560"/>
            </a:lvl3pPr>
            <a:lvl4pPr marL="1463086" indent="0">
              <a:buNone/>
              <a:defRPr sz="2133"/>
            </a:lvl4pPr>
            <a:lvl5pPr marL="1950781" indent="0">
              <a:buNone/>
              <a:defRPr sz="2133"/>
            </a:lvl5pPr>
            <a:lvl6pPr marL="2438476" indent="0">
              <a:buNone/>
              <a:defRPr sz="2133"/>
            </a:lvl6pPr>
            <a:lvl7pPr marL="2926171" indent="0">
              <a:buNone/>
              <a:defRPr sz="2133"/>
            </a:lvl7pPr>
            <a:lvl8pPr marL="3413867" indent="0">
              <a:buNone/>
              <a:defRPr sz="2133"/>
            </a:lvl8pPr>
            <a:lvl9pPr marL="3901562" indent="0">
              <a:buNone/>
              <a:defRPr sz="213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0" y="2194560"/>
            <a:ext cx="3145790" cy="4065694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8DE1D-08B2-43F9-9088-4E57F20F2593}" type="datetime1">
              <a:rPr lang="en-US" smtClean="0"/>
              <a:t>9/18/2023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314587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8DE1D-08B2-43F9-9088-4E57F20F2593}" type="datetime1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520876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9921" y="389467"/>
            <a:ext cx="2103120" cy="619929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1" y="389467"/>
            <a:ext cx="6187440" cy="619929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8DE1D-08B2-43F9-9088-4E57F20F2593}" type="datetime1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355555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004A7E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D7111-FB92-401F-9659-7B38988317D0}" type="datetime1">
              <a:rPr lang="en-US" smtClean="0"/>
              <a:t>9/18/2023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5272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31520" y="2267712"/>
            <a:ext cx="8290560" cy="1536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63040" y="4096512"/>
            <a:ext cx="6827520" cy="182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7622F-BDA3-4D06-9C0A-8A72043A43A1}" type="datetime1">
              <a:rPr lang="en-US" smtClean="0"/>
              <a:t>9/18/2023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9938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389468"/>
            <a:ext cx="8412480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947333"/>
            <a:ext cx="841248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6780108"/>
            <a:ext cx="21945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8DE1D-08B2-43F9-9088-4E57F20F2593}" type="datetime1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6780108"/>
            <a:ext cx="329184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6780108"/>
            <a:ext cx="21945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665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</p:sldLayoutIdLst>
  <p:hf sldNum="0" hdr="0" ftr="0" dt="0"/>
  <p:txStyles>
    <p:titleStyle>
      <a:lvl1pPr algn="l" defTabSz="975390" rtl="0" eaLnBrk="1" latinLnBrk="0" hangingPunct="1">
        <a:lnSpc>
          <a:spcPct val="90000"/>
        </a:lnSpc>
        <a:spcBef>
          <a:spcPct val="0"/>
        </a:spcBef>
        <a:buNone/>
        <a:defRPr sz="4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848" indent="-243848" algn="l" defTabSz="975390" rtl="0" eaLnBrk="1" latinLnBrk="0" hangingPunct="1">
        <a:lnSpc>
          <a:spcPct val="90000"/>
        </a:lnSpc>
        <a:spcBef>
          <a:spcPts val="1067"/>
        </a:spcBef>
        <a:buFont typeface="Arial" panose="020B0604020202020204" pitchFamily="34" charset="0"/>
        <a:buChar char="•"/>
        <a:defRPr sz="2987" kern="1200">
          <a:solidFill>
            <a:schemeClr val="tx1"/>
          </a:solidFill>
          <a:latin typeface="+mn-lt"/>
          <a:ea typeface="+mn-ea"/>
          <a:cs typeface="+mn-cs"/>
        </a:defRPr>
      </a:lvl1pPr>
      <a:lvl2pPr marL="73154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38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70693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219462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68232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317001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65771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4145410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95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39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8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8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47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617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867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562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520" y="644854"/>
            <a:ext cx="8363647" cy="6581774"/>
            <a:chOff x="731520" y="365760"/>
            <a:chExt cx="8363647" cy="658177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20" y="1171548"/>
              <a:ext cx="4810124" cy="51815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56617" y="365760"/>
              <a:ext cx="3638550" cy="658177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51597" y="2665067"/>
              <a:ext cx="7050405" cy="2194560"/>
            </a:xfrm>
            <a:custGeom>
              <a:avLst/>
              <a:gdLst/>
              <a:ahLst/>
              <a:cxnLst/>
              <a:rect l="l" t="t" r="r" b="b"/>
              <a:pathLst>
                <a:path w="7050405" h="2194560">
                  <a:moveTo>
                    <a:pt x="6706942" y="2194559"/>
                  </a:moveTo>
                  <a:lnTo>
                    <a:pt x="342899" y="2194559"/>
                  </a:lnTo>
                  <a:lnTo>
                    <a:pt x="296370" y="2191429"/>
                  </a:lnTo>
                  <a:lnTo>
                    <a:pt x="251743" y="2182311"/>
                  </a:lnTo>
                  <a:lnTo>
                    <a:pt x="209427" y="2167613"/>
                  </a:lnTo>
                  <a:lnTo>
                    <a:pt x="169831" y="2147743"/>
                  </a:lnTo>
                  <a:lnTo>
                    <a:pt x="133363" y="2123112"/>
                  </a:lnTo>
                  <a:lnTo>
                    <a:pt x="100432" y="2094126"/>
                  </a:lnTo>
                  <a:lnTo>
                    <a:pt x="71447" y="2061195"/>
                  </a:lnTo>
                  <a:lnTo>
                    <a:pt x="46815" y="2024728"/>
                  </a:lnTo>
                  <a:lnTo>
                    <a:pt x="26946" y="1985131"/>
                  </a:lnTo>
                  <a:lnTo>
                    <a:pt x="12248" y="1942816"/>
                  </a:lnTo>
                  <a:lnTo>
                    <a:pt x="3129" y="1898189"/>
                  </a:lnTo>
                  <a:lnTo>
                    <a:pt x="0" y="1851664"/>
                  </a:lnTo>
                  <a:lnTo>
                    <a:pt x="0" y="342894"/>
                  </a:lnTo>
                  <a:lnTo>
                    <a:pt x="3129" y="296370"/>
                  </a:lnTo>
                  <a:lnTo>
                    <a:pt x="12248" y="251743"/>
                  </a:lnTo>
                  <a:lnTo>
                    <a:pt x="26946" y="209427"/>
                  </a:lnTo>
                  <a:lnTo>
                    <a:pt x="46815" y="169831"/>
                  </a:lnTo>
                  <a:lnTo>
                    <a:pt x="71447" y="133363"/>
                  </a:lnTo>
                  <a:lnTo>
                    <a:pt x="100432" y="100432"/>
                  </a:lnTo>
                  <a:lnTo>
                    <a:pt x="133363" y="71447"/>
                  </a:lnTo>
                  <a:lnTo>
                    <a:pt x="169831" y="46815"/>
                  </a:lnTo>
                  <a:lnTo>
                    <a:pt x="209427" y="26946"/>
                  </a:lnTo>
                  <a:lnTo>
                    <a:pt x="251743" y="12248"/>
                  </a:lnTo>
                  <a:lnTo>
                    <a:pt x="296370" y="3130"/>
                  </a:lnTo>
                  <a:lnTo>
                    <a:pt x="342896" y="0"/>
                  </a:lnTo>
                  <a:lnTo>
                    <a:pt x="6706945" y="0"/>
                  </a:lnTo>
                  <a:lnTo>
                    <a:pt x="6753471" y="3130"/>
                  </a:lnTo>
                  <a:lnTo>
                    <a:pt x="6798098" y="12248"/>
                  </a:lnTo>
                  <a:lnTo>
                    <a:pt x="6840414" y="26946"/>
                  </a:lnTo>
                  <a:lnTo>
                    <a:pt x="6880010" y="46815"/>
                  </a:lnTo>
                  <a:lnTo>
                    <a:pt x="6916478" y="71447"/>
                  </a:lnTo>
                  <a:lnTo>
                    <a:pt x="6949409" y="100432"/>
                  </a:lnTo>
                  <a:lnTo>
                    <a:pt x="6978394" y="133363"/>
                  </a:lnTo>
                  <a:lnTo>
                    <a:pt x="7003026" y="169831"/>
                  </a:lnTo>
                  <a:lnTo>
                    <a:pt x="7022895" y="209427"/>
                  </a:lnTo>
                  <a:lnTo>
                    <a:pt x="7037593" y="251743"/>
                  </a:lnTo>
                  <a:lnTo>
                    <a:pt x="7046712" y="296370"/>
                  </a:lnTo>
                  <a:lnTo>
                    <a:pt x="7049842" y="342894"/>
                  </a:lnTo>
                  <a:lnTo>
                    <a:pt x="7049842" y="1851664"/>
                  </a:lnTo>
                  <a:lnTo>
                    <a:pt x="7046712" y="1898189"/>
                  </a:lnTo>
                  <a:lnTo>
                    <a:pt x="7037593" y="1942816"/>
                  </a:lnTo>
                  <a:lnTo>
                    <a:pt x="7022895" y="1985131"/>
                  </a:lnTo>
                  <a:lnTo>
                    <a:pt x="7003026" y="2024728"/>
                  </a:lnTo>
                  <a:lnTo>
                    <a:pt x="6978394" y="2061195"/>
                  </a:lnTo>
                  <a:lnTo>
                    <a:pt x="6949409" y="2094126"/>
                  </a:lnTo>
                  <a:lnTo>
                    <a:pt x="6916478" y="2123112"/>
                  </a:lnTo>
                  <a:lnTo>
                    <a:pt x="6880010" y="2147743"/>
                  </a:lnTo>
                  <a:lnTo>
                    <a:pt x="6840414" y="2167613"/>
                  </a:lnTo>
                  <a:lnTo>
                    <a:pt x="6798098" y="2182311"/>
                  </a:lnTo>
                  <a:lnTo>
                    <a:pt x="6753471" y="2191429"/>
                  </a:lnTo>
                  <a:lnTo>
                    <a:pt x="6706942" y="2194559"/>
                  </a:lnTo>
                  <a:close/>
                </a:path>
              </a:pathLst>
            </a:custGeom>
            <a:solidFill>
              <a:srgbClr val="FFFFFF">
                <a:alpha val="5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24634" y="3150269"/>
            <a:ext cx="6704330" cy="15709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8325" marR="5080" indent="-556260" algn="ctr">
              <a:lnSpc>
                <a:spcPct val="115900"/>
              </a:lnSpc>
              <a:spcBef>
                <a:spcPts val="100"/>
              </a:spcBef>
              <a:tabLst>
                <a:tab pos="1793239" algn="l"/>
                <a:tab pos="5156835" algn="l"/>
              </a:tabLst>
            </a:pPr>
            <a:r>
              <a:rPr lang="es-ES" sz="4500" dirty="0">
                <a:solidFill>
                  <a:srgbClr val="004AAC"/>
                </a:solidFill>
                <a:latin typeface="+mn-lt"/>
                <a:cs typeface="Arial"/>
              </a:rPr>
              <a:t>¿Quieres ser emprendedor?</a:t>
            </a:r>
            <a:br>
              <a:rPr lang="es-ES" sz="4500" dirty="0">
                <a:solidFill>
                  <a:srgbClr val="004AAC"/>
                </a:solidFill>
                <a:latin typeface="+mn-lt"/>
                <a:cs typeface="Arial"/>
              </a:rPr>
            </a:br>
            <a:r>
              <a:rPr lang="es-ES" sz="4500" dirty="0">
                <a:solidFill>
                  <a:srgbClr val="004AAC"/>
                </a:solidFill>
                <a:latin typeface="+mn-lt"/>
                <a:cs typeface="Arial"/>
              </a:rPr>
              <a:t>¡Apuesta por ti!</a:t>
            </a:r>
            <a:endParaRPr sz="4500" dirty="0">
              <a:latin typeface="+mn-lt"/>
              <a:cs typeface="Arial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3FA3E4B-5596-31FB-5B26-7D689DF53E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334849"/>
            <a:ext cx="3159249" cy="9567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E562A61-DB2D-1C71-45EC-052F6104FF69}"/>
              </a:ext>
            </a:extLst>
          </p:cNvPr>
          <p:cNvSpPr txBox="1"/>
          <p:nvPr/>
        </p:nvSpPr>
        <p:spPr>
          <a:xfrm>
            <a:off x="495300" y="1676400"/>
            <a:ext cx="45339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 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-"/>
            </a:pPr>
            <a:r>
              <a:rPr lang="es-ES" b="1" dirty="0">
                <a:solidFill>
                  <a:srgbClr val="E36C0A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1ª sesión: 23-10-2023</a:t>
            </a: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. </a:t>
            </a:r>
          </a:p>
          <a:p>
            <a:pPr lvl="0"/>
            <a:r>
              <a:rPr lang="es-ES" b="1" dirty="0">
                <a:solidFill>
                  <a:srgbClr val="004AAC"/>
                </a:solidFill>
                <a:ea typeface="Arial Black" panose="020B0A04020102020204" pitchFamily="34" charset="0"/>
                <a:cs typeface="Arial Black" panose="020B0A04020102020204" pitchFamily="34" charset="0"/>
              </a:rPr>
              <a:t>	</a:t>
            </a: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18 a 20:30 horas. </a:t>
            </a:r>
            <a:r>
              <a:rPr lang="es-ES" b="1" dirty="0">
                <a:solidFill>
                  <a:srgbClr val="E36C0A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Francisco Gracia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"/>
            </a:pP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 Atribuciones 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"/>
            </a:pP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 Fiscalidad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"/>
            </a:pP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 Responsabilidad civil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3296D3E-A68C-5453-59B4-89F6980291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31124"/>
            <a:ext cx="2606040" cy="78922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194E335-1963-DFAF-F420-F1D010CC3A96}"/>
              </a:ext>
            </a:extLst>
          </p:cNvPr>
          <p:cNvSpPr txBox="1"/>
          <p:nvPr/>
        </p:nvSpPr>
        <p:spPr>
          <a:xfrm>
            <a:off x="4565715" y="4659457"/>
            <a:ext cx="503548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-"/>
            </a:pPr>
            <a:r>
              <a:rPr lang="es-ES" b="1" dirty="0">
                <a:solidFill>
                  <a:srgbClr val="E36C0A"/>
                </a:solidFill>
                <a:ea typeface="Arial Black" panose="020B0A04020102020204" pitchFamily="34" charset="0"/>
                <a:cs typeface="Arial Black" panose="020B0A04020102020204" pitchFamily="34" charset="0"/>
              </a:rPr>
              <a:t>2</a:t>
            </a:r>
            <a:r>
              <a:rPr lang="es-ES" b="1" dirty="0">
                <a:solidFill>
                  <a:srgbClr val="E36C0A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ª sesión: 24-10-2023 </a:t>
            </a:r>
            <a:endParaRPr lang="es-ES" b="1" dirty="0">
              <a:solidFill>
                <a:srgbClr val="004AAC"/>
              </a:solidFill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lvl="0"/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   	 18 a 20:30 horas. </a:t>
            </a:r>
            <a:r>
              <a:rPr lang="es-ES" b="1" dirty="0">
                <a:solidFill>
                  <a:srgbClr val="E36C0A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Javier Gamón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"/>
            </a:pP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¿Cómo encontrar los clientes para hacer proyectos?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"/>
            </a:pP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¿Donde encontrar los clientes para hacer proyectos?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"/>
            </a:pP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Técnicas de marketing para la captación de clientes (llamadas, entrevistas…)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9150E8F0-F603-B12A-55B7-6F84BDEFDDC9}"/>
              </a:ext>
            </a:extLst>
          </p:cNvPr>
          <p:cNvCxnSpPr/>
          <p:nvPr/>
        </p:nvCxnSpPr>
        <p:spPr>
          <a:xfrm>
            <a:off x="1066800" y="4267200"/>
            <a:ext cx="762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A8294AB-5D20-0EEC-3377-00264FAC8B02}"/>
              </a:ext>
            </a:extLst>
          </p:cNvPr>
          <p:cNvSpPr/>
          <p:nvPr/>
        </p:nvSpPr>
        <p:spPr>
          <a:xfrm>
            <a:off x="762002" y="4581527"/>
            <a:ext cx="3803714" cy="214312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F76F9F92-5310-822D-B13F-853A17740B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2" y="4591051"/>
            <a:ext cx="2133598" cy="2133599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6A20F4FA-482A-9876-7183-9C1BEA025E02}"/>
              </a:ext>
            </a:extLst>
          </p:cNvPr>
          <p:cNvSpPr txBox="1"/>
          <p:nvPr/>
        </p:nvSpPr>
        <p:spPr>
          <a:xfrm>
            <a:off x="3048000" y="54864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004A7F"/>
                </a:solidFill>
              </a:rPr>
              <a:t>Javier Gamón</a:t>
            </a:r>
          </a:p>
          <a:p>
            <a:endParaRPr lang="es-ES" sz="800" dirty="0">
              <a:solidFill>
                <a:srgbClr val="004A7F"/>
              </a:solidFill>
            </a:endParaRPr>
          </a:p>
          <a:p>
            <a:r>
              <a:rPr lang="es-ES" sz="1600" dirty="0">
                <a:solidFill>
                  <a:srgbClr val="004A7F"/>
                </a:solidFill>
              </a:rPr>
              <a:t>Consultor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4481E7F6-E043-AF3A-C7C0-9E67B77D6A2B}"/>
              </a:ext>
            </a:extLst>
          </p:cNvPr>
          <p:cNvSpPr/>
          <p:nvPr/>
        </p:nvSpPr>
        <p:spPr>
          <a:xfrm>
            <a:off x="5638799" y="1692953"/>
            <a:ext cx="3803714" cy="214312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A83B410-5D9F-0BFC-A1B1-0E2578CBDC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012" y="1702476"/>
            <a:ext cx="2133600" cy="2133600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D1E98A89-EE33-957F-8DB6-19B22FAEDA0C}"/>
              </a:ext>
            </a:extLst>
          </p:cNvPr>
          <p:cNvSpPr txBox="1"/>
          <p:nvPr/>
        </p:nvSpPr>
        <p:spPr>
          <a:xfrm>
            <a:off x="7848600" y="2472126"/>
            <a:ext cx="15392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004A7F"/>
                </a:solidFill>
              </a:rPr>
              <a:t>Francisco Gracia</a:t>
            </a:r>
          </a:p>
          <a:p>
            <a:endParaRPr lang="es-ES" sz="800" dirty="0">
              <a:solidFill>
                <a:srgbClr val="004A7F"/>
              </a:solidFill>
            </a:endParaRPr>
          </a:p>
          <a:p>
            <a:r>
              <a:rPr lang="es-ES" sz="1600" dirty="0">
                <a:solidFill>
                  <a:srgbClr val="004A7F"/>
                </a:solidFill>
              </a:rPr>
              <a:t>Asesor Jurídico       </a:t>
            </a:r>
          </a:p>
          <a:p>
            <a:r>
              <a:rPr lang="es-ES" sz="1600" dirty="0">
                <a:solidFill>
                  <a:srgbClr val="004A7F"/>
                </a:solidFill>
              </a:rPr>
              <a:t>    COGITIAR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DC56FEE-0664-677D-A789-0FA9630CB8A3}"/>
              </a:ext>
            </a:extLst>
          </p:cNvPr>
          <p:cNvSpPr txBox="1"/>
          <p:nvPr/>
        </p:nvSpPr>
        <p:spPr>
          <a:xfrm>
            <a:off x="762002" y="381000"/>
            <a:ext cx="335279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004A7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¡Apuesta por ti!</a:t>
            </a:r>
          </a:p>
        </p:txBody>
      </p:sp>
    </p:spTree>
    <p:extLst>
      <p:ext uri="{BB962C8B-B14F-4D97-AF65-F5344CB8AC3E}">
        <p14:creationId xmlns:p14="http://schemas.microsoft.com/office/powerpoint/2010/main" val="258853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E562A61-DB2D-1C71-45EC-052F6104FF69}"/>
              </a:ext>
            </a:extLst>
          </p:cNvPr>
          <p:cNvSpPr txBox="1"/>
          <p:nvPr/>
        </p:nvSpPr>
        <p:spPr>
          <a:xfrm>
            <a:off x="609600" y="1337335"/>
            <a:ext cx="7048500" cy="4823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E36C0A"/>
                </a:solidFill>
              </a:rPr>
              <a:t>-</a:t>
            </a: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	 </a:t>
            </a:r>
            <a:r>
              <a:rPr lang="es-ES" b="1" dirty="0">
                <a:solidFill>
                  <a:srgbClr val="E36C0A"/>
                </a:solidFill>
              </a:rPr>
              <a:t>3ª sesión: 25-10-2023</a:t>
            </a:r>
          </a:p>
          <a:p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 		18 a 20:30 horas. </a:t>
            </a:r>
            <a:r>
              <a:rPr lang="es-ES" b="1" dirty="0">
                <a:solidFill>
                  <a:srgbClr val="E36C0A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Carlos Lozano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 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"/>
            </a:pP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Tipos de proyectos de seguridad industrial 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600200" lvl="3" indent="-228600">
              <a:buFont typeface="Wingdings" panose="05000000000000000000" pitchFamily="2" charset="2"/>
              <a:buChar char=""/>
            </a:pP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¿Cuando se requiere proyecto?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600200" lvl="3" indent="-228600">
              <a:buFont typeface="Wingdings" panose="05000000000000000000" pitchFamily="2" charset="2"/>
              <a:buChar char=""/>
            </a:pP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 Guion de contenidos mínimo de proyectos. 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600200" lvl="3" indent="-228600">
              <a:buFont typeface="Wingdings" panose="05000000000000000000" pitchFamily="2" charset="2"/>
              <a:buChar char=""/>
            </a:pP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Gestión de los proyectos en la Administración)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2057400" lvl="4" indent="-228600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Electricidad (Alta y Baja Tensión)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2057400" lvl="4" indent="-228600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Calefacción, climatización y ACS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2057400" lvl="4" indent="-228600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Aire comprimido</a:t>
            </a:r>
          </a:p>
          <a:p>
            <a:pPr marL="2057400" lvl="4" indent="-228600">
              <a:buFont typeface="Courier New" panose="02070309020205020404" pitchFamily="49" charset="0"/>
              <a:buChar char="o"/>
            </a:pP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Combustibles (Gas, GLP, combustibles líquidos)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2057400" lvl="4" indent="-228600">
              <a:buFont typeface="Courier New" panose="02070309020205020404" pitchFamily="49" charset="0"/>
              <a:buChar char="o"/>
            </a:pP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Energías renovables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2057400" lvl="4" indent="-228600">
              <a:buFont typeface="Courier New" panose="02070309020205020404" pitchFamily="49" charset="0"/>
              <a:buChar char="o"/>
            </a:pP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Instalaciones frigoríficas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 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lvl="4"/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 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967105" marR="228600">
              <a:lnSpc>
                <a:spcPct val="97000"/>
              </a:lnSpc>
              <a:spcBef>
                <a:spcPts val="1210"/>
              </a:spcBef>
              <a:spcAft>
                <a:spcPts val="0"/>
              </a:spcAft>
            </a:pPr>
            <a:r>
              <a:rPr lang="es-ES" dirty="0">
                <a:solidFill>
                  <a:srgbClr val="004A7E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 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3296D3E-A68C-5453-59B4-89F6980291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31124"/>
            <a:ext cx="2606040" cy="789223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578F32B7-6D79-6CC6-6BBA-DAD68C7293EF}"/>
              </a:ext>
            </a:extLst>
          </p:cNvPr>
          <p:cNvGrpSpPr/>
          <p:nvPr/>
        </p:nvGrpSpPr>
        <p:grpSpPr>
          <a:xfrm>
            <a:off x="5181601" y="4903786"/>
            <a:ext cx="3820996" cy="2143123"/>
            <a:chOff x="5135646" y="4950643"/>
            <a:chExt cx="3820996" cy="2143123"/>
          </a:xfrm>
        </p:grpSpPr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FC0CA6C0-8146-67FD-47B1-2BF81B6A3717}"/>
                </a:ext>
              </a:extLst>
            </p:cNvPr>
            <p:cNvSpPr/>
            <p:nvPr/>
          </p:nvSpPr>
          <p:spPr>
            <a:xfrm>
              <a:off x="5135646" y="4950643"/>
              <a:ext cx="3803714" cy="2143123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FF628EA6-AC8D-5F72-959A-9D3162F2C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3209" y="4960333"/>
              <a:ext cx="2133433" cy="2133433"/>
            </a:xfrm>
            <a:prstGeom prst="rect">
              <a:avLst/>
            </a:prstGeom>
          </p:spPr>
        </p:pic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DB9FA27F-7D69-1E33-B3F1-16A6CBEB05C4}"/>
              </a:ext>
            </a:extLst>
          </p:cNvPr>
          <p:cNvSpPr txBox="1"/>
          <p:nvPr/>
        </p:nvSpPr>
        <p:spPr>
          <a:xfrm>
            <a:off x="5190407" y="5562600"/>
            <a:ext cx="167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004A7F"/>
                </a:solidFill>
              </a:rPr>
              <a:t>Carlos Lozano</a:t>
            </a:r>
          </a:p>
          <a:p>
            <a:endParaRPr lang="es-ES" sz="800" dirty="0">
              <a:solidFill>
                <a:srgbClr val="004A7F"/>
              </a:solidFill>
            </a:endParaRPr>
          </a:p>
          <a:p>
            <a:r>
              <a:rPr lang="es-ES" sz="1600" dirty="0">
                <a:solidFill>
                  <a:srgbClr val="004A7F"/>
                </a:solidFill>
              </a:rPr>
              <a:t>Ingeniero Técnico</a:t>
            </a:r>
          </a:p>
          <a:p>
            <a:r>
              <a:rPr lang="es-ES" sz="1600" dirty="0">
                <a:solidFill>
                  <a:srgbClr val="004A7F"/>
                </a:solidFill>
              </a:rPr>
              <a:t>       AESSIA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16582D7-F1AE-D234-E937-46832C9AF7A2}"/>
              </a:ext>
            </a:extLst>
          </p:cNvPr>
          <p:cNvSpPr txBox="1"/>
          <p:nvPr/>
        </p:nvSpPr>
        <p:spPr>
          <a:xfrm>
            <a:off x="762002" y="381000"/>
            <a:ext cx="335279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004A7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¡Apuesta por ti!</a:t>
            </a:r>
          </a:p>
        </p:txBody>
      </p:sp>
    </p:spTree>
    <p:extLst>
      <p:ext uri="{BB962C8B-B14F-4D97-AF65-F5344CB8AC3E}">
        <p14:creationId xmlns:p14="http://schemas.microsoft.com/office/powerpoint/2010/main" val="2671703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E562A61-DB2D-1C71-45EC-052F6104FF69}"/>
              </a:ext>
            </a:extLst>
          </p:cNvPr>
          <p:cNvSpPr txBox="1"/>
          <p:nvPr/>
        </p:nvSpPr>
        <p:spPr>
          <a:xfrm>
            <a:off x="495300" y="1676400"/>
            <a:ext cx="8763000" cy="5747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E36C0A"/>
                </a:solidFill>
                <a:latin typeface="Arial" panose="020B0604020202020204" pitchFamily="34" charset="0"/>
              </a:rPr>
              <a:t> -	4ª sesión: 26-10-2023</a:t>
            </a:r>
          </a:p>
          <a:p>
            <a:r>
              <a:rPr lang="es-ES" sz="1600" b="1" dirty="0">
                <a:solidFill>
                  <a:srgbClr val="004AAC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		</a:t>
            </a: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18 a 20:30 horas. </a:t>
            </a:r>
            <a:r>
              <a:rPr lang="es-ES" sz="1600" b="1" dirty="0">
                <a:solidFill>
                  <a:srgbClr val="E36C0A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Luis Labuena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 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"/>
            </a:pP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Tipos de proyectos para la obtención de licencias municipales 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600200" lvl="3" indent="-228600">
              <a:buFont typeface="Wingdings" panose="05000000000000000000" pitchFamily="2" charset="2"/>
              <a:buChar char=""/>
            </a:pP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¿Cuando se requiere proyecto?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600200" lvl="3" indent="-228600">
              <a:buFont typeface="Wingdings" panose="05000000000000000000" pitchFamily="2" charset="2"/>
              <a:buChar char=""/>
            </a:pP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 Guion de contenidos mínimo de proyectos. 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600200" lvl="3" indent="-228600">
              <a:buFont typeface="Wingdings" panose="05000000000000000000" pitchFamily="2" charset="2"/>
              <a:buChar char=""/>
            </a:pP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 Gestión de los proyectos en los Ayuntamientos, diferentes tipos de  licencias)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2057400" lvl="4" indent="-228600">
              <a:buFont typeface="Courier New" panose="02070309020205020404" pitchFamily="49" charset="0"/>
              <a:buChar char="o"/>
            </a:pP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Proyectos de acondicionamiento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2057400" lvl="4" indent="-228600">
              <a:buFont typeface="Courier New" panose="02070309020205020404" pitchFamily="49" charset="0"/>
              <a:buChar char="o"/>
            </a:pP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Proyectos de actividad clasificada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2057400" lvl="4" indent="-228600">
              <a:buFont typeface="Courier New" panose="02070309020205020404" pitchFamily="49" charset="0"/>
              <a:buChar char="o"/>
            </a:pP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Proyectos de incendios.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 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1143000" lvl="2" indent="-228600">
              <a:buFont typeface="Wingdings" panose="05000000000000000000" pitchFamily="2" charset="2"/>
              <a:buChar char=""/>
            </a:pP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Otros tipos de proyectos: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2057400" lvl="4" indent="-228600">
              <a:buFont typeface="Courier New" panose="02070309020205020404" pitchFamily="49" charset="0"/>
              <a:buChar char="o"/>
            </a:pP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Reformas de vehículos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2057400" lvl="4" indent="-228600">
              <a:buFont typeface="Courier New" panose="02070309020205020404" pitchFamily="49" charset="0"/>
              <a:buChar char="o"/>
            </a:pP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Construcción de naves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2057400" lvl="4" indent="-228600">
              <a:buFont typeface="Courier New" panose="02070309020205020404" pitchFamily="49" charset="0"/>
              <a:buChar char="o"/>
            </a:pPr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Grúas torre</a:t>
            </a:r>
            <a:endParaRPr lang="es-ES" sz="110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es-ES" sz="1600" b="1" dirty="0">
                <a:solidFill>
                  <a:srgbClr val="004AAC"/>
                </a:solidFill>
                <a:effectLst/>
                <a:latin typeface="Arial" panose="020B06040202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 </a:t>
            </a:r>
          </a:p>
          <a:p>
            <a:r>
              <a:rPr lang="es-ES" sz="1600" b="1" dirty="0">
                <a:solidFill>
                  <a:srgbClr val="E36C0A"/>
                </a:solidFill>
                <a:latin typeface="Arial" panose="020B0604020202020204" pitchFamily="34" charset="0"/>
              </a:rPr>
              <a:t>20:30  </a:t>
            </a:r>
            <a:r>
              <a:rPr lang="es-ES" sz="1600" b="1">
                <a:solidFill>
                  <a:srgbClr val="E36C0A"/>
                </a:solidFill>
                <a:latin typeface="Arial" panose="020B0604020202020204" pitchFamily="34" charset="0"/>
              </a:rPr>
              <a:t>Vino español  </a:t>
            </a:r>
            <a:r>
              <a:rPr lang="es-ES" sz="1600" b="1" dirty="0">
                <a:solidFill>
                  <a:srgbClr val="E36C0A"/>
                </a:solidFill>
                <a:latin typeface="Arial" panose="020B0604020202020204" pitchFamily="34" charset="0"/>
              </a:rPr>
              <a:t>con compañeros</a:t>
            </a:r>
          </a:p>
          <a:p>
            <a:r>
              <a:rPr lang="es-ES" sz="1600" b="1" dirty="0">
                <a:solidFill>
                  <a:srgbClr val="E36C0A"/>
                </a:solidFill>
                <a:latin typeface="Arial" panose="020B0604020202020204" pitchFamily="34" charset="0"/>
              </a:rPr>
              <a:t>		que se dedican al ejercicio libre</a:t>
            </a:r>
          </a:p>
          <a:p>
            <a:pPr lvl="4"/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es-ES" b="1" dirty="0">
                <a:solidFill>
                  <a:srgbClr val="004AAC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 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  <a:p>
            <a:pPr marL="967105" marR="228600">
              <a:lnSpc>
                <a:spcPct val="97000"/>
              </a:lnSpc>
              <a:spcBef>
                <a:spcPts val="1210"/>
              </a:spcBef>
              <a:spcAft>
                <a:spcPts val="0"/>
              </a:spcAft>
            </a:pPr>
            <a:r>
              <a:rPr lang="es-ES" dirty="0">
                <a:solidFill>
                  <a:srgbClr val="004A7E"/>
                </a:solidFill>
                <a:effectLst/>
                <a:ea typeface="Arial Black" panose="020B0A04020102020204" pitchFamily="34" charset="0"/>
                <a:cs typeface="Arial Black" panose="020B0A04020102020204" pitchFamily="34" charset="0"/>
              </a:rPr>
              <a:t> </a:t>
            </a:r>
            <a:endParaRPr lang="es-ES" dirty="0">
              <a:effectLst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3296D3E-A68C-5453-59B4-89F6980291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31124"/>
            <a:ext cx="2606040" cy="789223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CD1E3AE4-42B8-5722-C213-9CE8B9881AE5}"/>
              </a:ext>
            </a:extLst>
          </p:cNvPr>
          <p:cNvSpPr/>
          <p:nvPr/>
        </p:nvSpPr>
        <p:spPr>
          <a:xfrm>
            <a:off x="5584126" y="4895390"/>
            <a:ext cx="3674174" cy="214312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131BAA2-B39E-6970-EFA2-BFA0198AF1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714" y="4895390"/>
            <a:ext cx="2143123" cy="2143123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F91680F-E064-4734-0330-6D48F74A7887}"/>
              </a:ext>
            </a:extLst>
          </p:cNvPr>
          <p:cNvCxnSpPr>
            <a:cxnSpLocks/>
          </p:cNvCxnSpPr>
          <p:nvPr/>
        </p:nvCxnSpPr>
        <p:spPr>
          <a:xfrm>
            <a:off x="5867400" y="4895390"/>
            <a:ext cx="16374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FD808CD-A729-04DB-51AF-03B5C7FA5B06}"/>
              </a:ext>
            </a:extLst>
          </p:cNvPr>
          <p:cNvSpPr txBox="1"/>
          <p:nvPr/>
        </p:nvSpPr>
        <p:spPr>
          <a:xfrm>
            <a:off x="7620000" y="5674563"/>
            <a:ext cx="1638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004A7F"/>
                </a:solidFill>
              </a:rPr>
              <a:t>Luis F. Labuena</a:t>
            </a:r>
          </a:p>
          <a:p>
            <a:endParaRPr lang="es-ES" sz="800" dirty="0">
              <a:solidFill>
                <a:srgbClr val="004A7F"/>
              </a:solidFill>
            </a:endParaRPr>
          </a:p>
          <a:p>
            <a:r>
              <a:rPr lang="es-ES" sz="1600" dirty="0">
                <a:solidFill>
                  <a:srgbClr val="004A7F"/>
                </a:solidFill>
              </a:rPr>
              <a:t>Director Técnico</a:t>
            </a:r>
          </a:p>
          <a:p>
            <a:r>
              <a:rPr lang="es-ES" sz="1600" dirty="0">
                <a:solidFill>
                  <a:srgbClr val="004A7F"/>
                </a:solidFill>
              </a:rPr>
              <a:t>    COGITIAR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E7EBDD-1AD0-F74B-74B3-5F39372A75BA}"/>
              </a:ext>
            </a:extLst>
          </p:cNvPr>
          <p:cNvSpPr txBox="1"/>
          <p:nvPr/>
        </p:nvSpPr>
        <p:spPr>
          <a:xfrm>
            <a:off x="762002" y="381000"/>
            <a:ext cx="335279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004A7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¡Apuesta por ti!</a:t>
            </a:r>
          </a:p>
        </p:txBody>
      </p:sp>
    </p:spTree>
    <p:extLst>
      <p:ext uri="{BB962C8B-B14F-4D97-AF65-F5344CB8AC3E}">
        <p14:creationId xmlns:p14="http://schemas.microsoft.com/office/powerpoint/2010/main" val="7892905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342</TotalTime>
  <Words>286</Words>
  <Application>Microsoft Office PowerPoint</Application>
  <PresentationFormat>Personalizado</PresentationFormat>
  <Paragraphs>68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Courier New</vt:lpstr>
      <vt:lpstr>Tahoma</vt:lpstr>
      <vt:lpstr>Wingdings</vt:lpstr>
      <vt:lpstr>Tema de Office</vt:lpstr>
      <vt:lpstr>¿Quieres ser emprendedor? ¡Apuesta por ti!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MENTORING EJERCICIO LIBRE</dc:title>
  <dc:creator>thais</dc:creator>
  <cp:keywords>DAFt2j5Rbhg,BADVcwUFd4I</cp:keywords>
  <cp:lastModifiedBy>Eva Benito</cp:lastModifiedBy>
  <cp:revision>14</cp:revision>
  <cp:lastPrinted>2023-09-13T09:04:08Z</cp:lastPrinted>
  <dcterms:created xsi:type="dcterms:W3CDTF">2023-09-08T12:10:08Z</dcterms:created>
  <dcterms:modified xsi:type="dcterms:W3CDTF">2023-09-18T08:25:24Z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2023-09-08T00:00:00Z</vt:filetime>
  </property>
  <property fmtid="{D5CDD505-2E9C-101B-9397-08002B2CF9AE}" pid="3" name="Creator">
    <vt:lpwstr>Canva</vt:lpwstr>
  </property>
  <property fmtid="{D5CDD505-2E9C-101B-9397-08002B2CF9AE}" pid="4" name="LastSaved">
    <vt:filetime>2023-09-08T00:00:00Z</vt:filetime>
  </property>
</Properties>
</file>