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handoutMasterIdLst>
    <p:handoutMasterId r:id="rId56"/>
  </p:handoutMasterIdLst>
  <p:sldIdLst>
    <p:sldId id="257" r:id="rId2"/>
    <p:sldId id="259" r:id="rId3"/>
    <p:sldId id="276" r:id="rId4"/>
    <p:sldId id="262" r:id="rId5"/>
    <p:sldId id="320" r:id="rId6"/>
    <p:sldId id="322" r:id="rId7"/>
    <p:sldId id="323" r:id="rId8"/>
    <p:sldId id="325" r:id="rId9"/>
    <p:sldId id="326" r:id="rId10"/>
    <p:sldId id="327" r:id="rId11"/>
    <p:sldId id="328" r:id="rId12"/>
    <p:sldId id="329" r:id="rId13"/>
    <p:sldId id="330" r:id="rId14"/>
    <p:sldId id="264" r:id="rId15"/>
    <p:sldId id="271" r:id="rId16"/>
    <p:sldId id="278" r:id="rId17"/>
    <p:sldId id="272" r:id="rId18"/>
    <p:sldId id="274" r:id="rId19"/>
    <p:sldId id="275" r:id="rId20"/>
    <p:sldId id="281" r:id="rId21"/>
    <p:sldId id="285" r:id="rId22"/>
    <p:sldId id="289" r:id="rId23"/>
    <p:sldId id="286" r:id="rId24"/>
    <p:sldId id="294" r:id="rId25"/>
    <p:sldId id="296" r:id="rId26"/>
    <p:sldId id="298" r:id="rId27"/>
    <p:sldId id="299" r:id="rId28"/>
    <p:sldId id="300" r:id="rId29"/>
    <p:sldId id="301" r:id="rId30"/>
    <p:sldId id="302" r:id="rId31"/>
    <p:sldId id="312" r:id="rId32"/>
    <p:sldId id="295" r:id="rId33"/>
    <p:sldId id="292" r:id="rId34"/>
    <p:sldId id="303" r:id="rId35"/>
    <p:sldId id="304" r:id="rId36"/>
    <p:sldId id="293" r:id="rId37"/>
    <p:sldId id="305" r:id="rId38"/>
    <p:sldId id="306" r:id="rId39"/>
    <p:sldId id="307" r:id="rId40"/>
    <p:sldId id="318" r:id="rId41"/>
    <p:sldId id="315" r:id="rId42"/>
    <p:sldId id="319" r:id="rId43"/>
    <p:sldId id="261" r:id="rId44"/>
    <p:sldId id="265" r:id="rId45"/>
    <p:sldId id="268" r:id="rId46"/>
    <p:sldId id="269" r:id="rId47"/>
    <p:sldId id="270" r:id="rId48"/>
    <p:sldId id="308" r:id="rId49"/>
    <p:sldId id="309" r:id="rId50"/>
    <p:sldId id="311" r:id="rId51"/>
    <p:sldId id="313" r:id="rId52"/>
    <p:sldId id="314" r:id="rId53"/>
    <p:sldId id="317" r:id="rId54"/>
  </p:sldIdLst>
  <p:sldSz cx="12192000" cy="6858000"/>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84" autoAdjust="0"/>
    <p:restoredTop sz="94662" autoAdjust="0"/>
  </p:normalViewPr>
  <p:slideViewPr>
    <p:cSldViewPr snapToGrid="0">
      <p:cViewPr varScale="1">
        <p:scale>
          <a:sx n="113" d="100"/>
          <a:sy n="113" d="100"/>
        </p:scale>
        <p:origin x="510" y="102"/>
      </p:cViewPr>
      <p:guideLst>
        <p:guide orient="horz" pos="2160"/>
        <p:guide pos="3840"/>
      </p:guideLst>
    </p:cSldViewPr>
  </p:slideViewPr>
  <p:notesTextViewPr>
    <p:cViewPr>
      <p:scale>
        <a:sx n="1" d="1"/>
        <a:sy n="1" d="1"/>
      </p:scale>
      <p:origin x="0" y="0"/>
    </p:cViewPr>
  </p:notesTextViewPr>
  <p:notesViewPr>
    <p:cSldViewPr snapToGrid="0">
      <p:cViewPr varScale="1">
        <p:scale>
          <a:sx n="56" d="100"/>
          <a:sy n="56" d="100"/>
        </p:scale>
        <p:origin x="-282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BD78C9-78FB-4577-860C-6A445DEAD20C}" type="doc">
      <dgm:prSet loTypeId="urn:microsoft.com/office/officeart/2005/8/layout/radial6" loCatId="relationship" qsTypeId="urn:microsoft.com/office/officeart/2005/8/quickstyle/simple3" qsCatId="simple" csTypeId="urn:microsoft.com/office/officeart/2005/8/colors/accent1_2" csCatId="accent1" phldr="1"/>
      <dgm:spPr/>
      <dgm:t>
        <a:bodyPr/>
        <a:lstStyle/>
        <a:p>
          <a:endParaRPr lang="es-ES"/>
        </a:p>
      </dgm:t>
    </dgm:pt>
    <dgm:pt modelId="{8DA786F7-292F-48CE-8092-55674C2CD78C}">
      <dgm:prSet phldrT="[Texto]"/>
      <dgm:spPr>
        <a:solidFill>
          <a:srgbClr val="FF0000"/>
        </a:solidFill>
      </dgm:spPr>
      <dgm:t>
        <a:bodyPr/>
        <a:lstStyle/>
        <a:p>
          <a:r>
            <a:rPr lang="es-ES" dirty="0" smtClean="0"/>
            <a:t>RUIDO</a:t>
          </a:r>
          <a:endParaRPr lang="es-ES" dirty="0"/>
        </a:p>
      </dgm:t>
    </dgm:pt>
    <dgm:pt modelId="{F0CD25D7-7CE8-466A-BDF4-09CB357D6339}" type="parTrans" cxnId="{DD69E6A9-00D7-4CD0-98BC-E2CA199F7C87}">
      <dgm:prSet/>
      <dgm:spPr/>
      <dgm:t>
        <a:bodyPr/>
        <a:lstStyle/>
        <a:p>
          <a:endParaRPr lang="es-ES"/>
        </a:p>
      </dgm:t>
    </dgm:pt>
    <dgm:pt modelId="{FC7C2BED-7054-4AA3-972D-81AB522D8A43}" type="sibTrans" cxnId="{DD69E6A9-00D7-4CD0-98BC-E2CA199F7C87}">
      <dgm:prSet/>
      <dgm:spPr/>
      <dgm:t>
        <a:bodyPr/>
        <a:lstStyle/>
        <a:p>
          <a:endParaRPr lang="es-ES"/>
        </a:p>
      </dgm:t>
    </dgm:pt>
    <dgm:pt modelId="{A70CD47C-59FC-41B9-94F4-C93DEACB601E}">
      <dgm:prSet phldrT="[Texto]"/>
      <dgm:spPr/>
      <dgm:t>
        <a:bodyPr/>
        <a:lstStyle/>
        <a:p>
          <a:r>
            <a:rPr lang="es-ES" dirty="0" smtClean="0"/>
            <a:t>ADMINISTRACIÓN</a:t>
          </a:r>
          <a:endParaRPr lang="es-ES" dirty="0"/>
        </a:p>
      </dgm:t>
    </dgm:pt>
    <dgm:pt modelId="{7EC96EA7-CB6C-448A-8766-120A202746D7}" type="parTrans" cxnId="{519A8873-CD46-43AA-8863-A5BDDF7A77BA}">
      <dgm:prSet/>
      <dgm:spPr/>
      <dgm:t>
        <a:bodyPr/>
        <a:lstStyle/>
        <a:p>
          <a:endParaRPr lang="es-ES"/>
        </a:p>
      </dgm:t>
    </dgm:pt>
    <dgm:pt modelId="{F60B719F-D713-493A-88CC-D3CC9366E17F}" type="sibTrans" cxnId="{519A8873-CD46-43AA-8863-A5BDDF7A77BA}">
      <dgm:prSet/>
      <dgm:spPr/>
      <dgm:t>
        <a:bodyPr/>
        <a:lstStyle/>
        <a:p>
          <a:endParaRPr lang="es-ES"/>
        </a:p>
      </dgm:t>
    </dgm:pt>
    <dgm:pt modelId="{ABB05FEC-93B6-4F6A-AC82-6B373CA54EF3}">
      <dgm:prSet phldrT="[Texto]" custT="1"/>
      <dgm:spPr/>
      <dgm:t>
        <a:bodyPr/>
        <a:lstStyle/>
        <a:p>
          <a:r>
            <a:rPr lang="es-ES" sz="1400" dirty="0" smtClean="0"/>
            <a:t>ARQUITECTURA</a:t>
          </a:r>
          <a:endParaRPr lang="es-ES" sz="1400" dirty="0"/>
        </a:p>
      </dgm:t>
    </dgm:pt>
    <dgm:pt modelId="{A5FC6CA3-FD2C-4597-AF31-C1EA417EF001}" type="parTrans" cxnId="{D269BD00-1FDB-48C8-A5F9-E8789336C2E8}">
      <dgm:prSet/>
      <dgm:spPr/>
      <dgm:t>
        <a:bodyPr/>
        <a:lstStyle/>
        <a:p>
          <a:endParaRPr lang="es-ES"/>
        </a:p>
      </dgm:t>
    </dgm:pt>
    <dgm:pt modelId="{05FAC494-2CA2-4D64-A766-BE07BCF8140E}" type="sibTrans" cxnId="{D269BD00-1FDB-48C8-A5F9-E8789336C2E8}">
      <dgm:prSet/>
      <dgm:spPr/>
      <dgm:t>
        <a:bodyPr/>
        <a:lstStyle/>
        <a:p>
          <a:endParaRPr lang="es-ES"/>
        </a:p>
      </dgm:t>
    </dgm:pt>
    <dgm:pt modelId="{21D438FC-E5D8-41BA-BE76-8EA29A6F9443}">
      <dgm:prSet phldrT="[Texto]" custT="1"/>
      <dgm:spPr/>
      <dgm:t>
        <a:bodyPr/>
        <a:lstStyle/>
        <a:p>
          <a:r>
            <a:rPr lang="es-ES" sz="1400" dirty="0" smtClean="0"/>
            <a:t>INGENIERÍA</a:t>
          </a:r>
          <a:endParaRPr lang="es-ES" sz="1400" dirty="0"/>
        </a:p>
      </dgm:t>
    </dgm:pt>
    <dgm:pt modelId="{11E24AE7-6E03-4D0C-AC9B-B1A723BC68C9}" type="parTrans" cxnId="{A84022B4-F2ED-4273-8AFC-47F907826F33}">
      <dgm:prSet/>
      <dgm:spPr/>
      <dgm:t>
        <a:bodyPr/>
        <a:lstStyle/>
        <a:p>
          <a:endParaRPr lang="es-ES"/>
        </a:p>
      </dgm:t>
    </dgm:pt>
    <dgm:pt modelId="{CBC1D1CB-1CAD-49B6-9680-C3D2A5C802B1}" type="sibTrans" cxnId="{A84022B4-F2ED-4273-8AFC-47F907826F33}">
      <dgm:prSet/>
      <dgm:spPr/>
      <dgm:t>
        <a:bodyPr/>
        <a:lstStyle/>
        <a:p>
          <a:endParaRPr lang="es-ES"/>
        </a:p>
      </dgm:t>
    </dgm:pt>
    <dgm:pt modelId="{68D658AE-ED99-4263-90FD-E9503A525FB9}">
      <dgm:prSet phldrT="[Texto]" custT="1"/>
      <dgm:spPr/>
      <dgm:t>
        <a:bodyPr/>
        <a:lstStyle/>
        <a:p>
          <a:r>
            <a:rPr lang="es-ES" sz="1400" dirty="0" smtClean="0"/>
            <a:t>FABRICANTES</a:t>
          </a:r>
          <a:endParaRPr lang="es-ES" sz="1400" dirty="0"/>
        </a:p>
      </dgm:t>
    </dgm:pt>
    <dgm:pt modelId="{9AF739AE-42A3-4834-AFE8-DB6491568420}" type="parTrans" cxnId="{02E35CF8-787B-43CC-A831-89D8FF0B6F58}">
      <dgm:prSet/>
      <dgm:spPr/>
      <dgm:t>
        <a:bodyPr/>
        <a:lstStyle/>
        <a:p>
          <a:endParaRPr lang="es-ES"/>
        </a:p>
      </dgm:t>
    </dgm:pt>
    <dgm:pt modelId="{EAE31C81-FE2B-4420-96C9-E60B2F75D4A8}" type="sibTrans" cxnId="{02E35CF8-787B-43CC-A831-89D8FF0B6F58}">
      <dgm:prSet/>
      <dgm:spPr/>
      <dgm:t>
        <a:bodyPr/>
        <a:lstStyle/>
        <a:p>
          <a:endParaRPr lang="es-ES"/>
        </a:p>
      </dgm:t>
    </dgm:pt>
    <dgm:pt modelId="{A059234C-3241-4322-A9A8-C3C5762B824C}">
      <dgm:prSet custT="1"/>
      <dgm:spPr/>
      <dgm:t>
        <a:bodyPr/>
        <a:lstStyle/>
        <a:p>
          <a:r>
            <a:rPr lang="es-ES" sz="1400" dirty="0" smtClean="0"/>
            <a:t>SOCIEDAD</a:t>
          </a:r>
          <a:endParaRPr lang="es-ES" sz="1400" dirty="0"/>
        </a:p>
      </dgm:t>
    </dgm:pt>
    <dgm:pt modelId="{EC736A52-3A61-48B6-9B22-D5E0E1038BA7}" type="parTrans" cxnId="{7A631046-8583-40FA-96A7-DBE8F0EFC101}">
      <dgm:prSet/>
      <dgm:spPr/>
      <dgm:t>
        <a:bodyPr/>
        <a:lstStyle/>
        <a:p>
          <a:endParaRPr lang="es-ES"/>
        </a:p>
      </dgm:t>
    </dgm:pt>
    <dgm:pt modelId="{E751400C-3CAA-4E1B-AC75-C1FDB7A41742}" type="sibTrans" cxnId="{7A631046-8583-40FA-96A7-DBE8F0EFC101}">
      <dgm:prSet/>
      <dgm:spPr/>
      <dgm:t>
        <a:bodyPr/>
        <a:lstStyle/>
        <a:p>
          <a:endParaRPr lang="es-ES"/>
        </a:p>
      </dgm:t>
    </dgm:pt>
    <dgm:pt modelId="{308962A6-0C06-48B1-9265-1D7124A5B5B5}" type="pres">
      <dgm:prSet presAssocID="{F0BD78C9-78FB-4577-860C-6A445DEAD20C}" presName="Name0" presStyleCnt="0">
        <dgm:presLayoutVars>
          <dgm:chMax val="1"/>
          <dgm:dir/>
          <dgm:animLvl val="ctr"/>
          <dgm:resizeHandles val="exact"/>
        </dgm:presLayoutVars>
      </dgm:prSet>
      <dgm:spPr/>
      <dgm:t>
        <a:bodyPr/>
        <a:lstStyle/>
        <a:p>
          <a:endParaRPr lang="es-ES"/>
        </a:p>
      </dgm:t>
    </dgm:pt>
    <dgm:pt modelId="{C2D853B3-D4F4-4F9E-9B02-3CCE73FB6C67}" type="pres">
      <dgm:prSet presAssocID="{8DA786F7-292F-48CE-8092-55674C2CD78C}" presName="centerShape" presStyleLbl="node0" presStyleIdx="0" presStyleCnt="1" custScaleX="106836" custScaleY="52532"/>
      <dgm:spPr/>
      <dgm:t>
        <a:bodyPr/>
        <a:lstStyle/>
        <a:p>
          <a:endParaRPr lang="es-ES"/>
        </a:p>
      </dgm:t>
    </dgm:pt>
    <dgm:pt modelId="{3CFFED4D-BB60-40FE-9215-ED786FBE78D1}" type="pres">
      <dgm:prSet presAssocID="{A70CD47C-59FC-41B9-94F4-C93DEACB601E}" presName="node" presStyleLbl="node1" presStyleIdx="0" presStyleCnt="5" custScaleX="153041" custScaleY="144683" custRadScaleRad="103219" custRadScaleInc="3850">
        <dgm:presLayoutVars>
          <dgm:bulletEnabled val="1"/>
        </dgm:presLayoutVars>
      </dgm:prSet>
      <dgm:spPr/>
      <dgm:t>
        <a:bodyPr/>
        <a:lstStyle/>
        <a:p>
          <a:endParaRPr lang="es-ES"/>
        </a:p>
      </dgm:t>
    </dgm:pt>
    <dgm:pt modelId="{AB0AD22A-10DE-48D8-BF6D-52AE88331946}" type="pres">
      <dgm:prSet presAssocID="{A70CD47C-59FC-41B9-94F4-C93DEACB601E}" presName="dummy" presStyleCnt="0"/>
      <dgm:spPr/>
    </dgm:pt>
    <dgm:pt modelId="{FE5F2A30-F09E-4D9F-9147-45CA7D2FEDF1}" type="pres">
      <dgm:prSet presAssocID="{F60B719F-D713-493A-88CC-D3CC9366E17F}" presName="sibTrans" presStyleLbl="sibTrans2D1" presStyleIdx="0" presStyleCnt="5" custLinFactNeighborX="-1950" custLinFactNeighborY="-3291"/>
      <dgm:spPr/>
      <dgm:t>
        <a:bodyPr/>
        <a:lstStyle/>
        <a:p>
          <a:endParaRPr lang="es-ES"/>
        </a:p>
      </dgm:t>
    </dgm:pt>
    <dgm:pt modelId="{5C86FD78-A181-4967-96B2-DE8E7C373AC6}" type="pres">
      <dgm:prSet presAssocID="{ABB05FEC-93B6-4F6A-AC82-6B373CA54EF3}" presName="node" presStyleLbl="node1" presStyleIdx="1" presStyleCnt="5" custScaleX="139836" custScaleY="143442" custRadScaleRad="118700" custRadScaleInc="1203">
        <dgm:presLayoutVars>
          <dgm:bulletEnabled val="1"/>
        </dgm:presLayoutVars>
      </dgm:prSet>
      <dgm:spPr/>
      <dgm:t>
        <a:bodyPr/>
        <a:lstStyle/>
        <a:p>
          <a:endParaRPr lang="es-ES"/>
        </a:p>
      </dgm:t>
    </dgm:pt>
    <dgm:pt modelId="{19A58D55-E409-40F9-A4A6-67E200EE0A86}" type="pres">
      <dgm:prSet presAssocID="{ABB05FEC-93B6-4F6A-AC82-6B373CA54EF3}" presName="dummy" presStyleCnt="0"/>
      <dgm:spPr/>
    </dgm:pt>
    <dgm:pt modelId="{32EDC02B-E907-4A35-8436-7B5D7E88D266}" type="pres">
      <dgm:prSet presAssocID="{05FAC494-2CA2-4D64-A766-BE07BCF8140E}" presName="sibTrans" presStyleLbl="sibTrans2D1" presStyleIdx="1" presStyleCnt="5"/>
      <dgm:spPr/>
      <dgm:t>
        <a:bodyPr/>
        <a:lstStyle/>
        <a:p>
          <a:endParaRPr lang="es-ES"/>
        </a:p>
      </dgm:t>
    </dgm:pt>
    <dgm:pt modelId="{D2698FDC-C8CC-4F9D-AC36-401876C319ED}" type="pres">
      <dgm:prSet presAssocID="{A059234C-3241-4322-A9A8-C3C5762B824C}" presName="node" presStyleLbl="node1" presStyleIdx="2" presStyleCnt="5" custScaleX="139836" custScaleY="143442" custRadScaleRad="105851" custRadScaleInc="-26627">
        <dgm:presLayoutVars>
          <dgm:bulletEnabled val="1"/>
        </dgm:presLayoutVars>
      </dgm:prSet>
      <dgm:spPr/>
      <dgm:t>
        <a:bodyPr/>
        <a:lstStyle/>
        <a:p>
          <a:endParaRPr lang="es-ES"/>
        </a:p>
      </dgm:t>
    </dgm:pt>
    <dgm:pt modelId="{ADEC3ACF-9D8E-457E-97C7-C348F203FB91}" type="pres">
      <dgm:prSet presAssocID="{A059234C-3241-4322-A9A8-C3C5762B824C}" presName="dummy" presStyleCnt="0"/>
      <dgm:spPr/>
    </dgm:pt>
    <dgm:pt modelId="{2ABEDE13-354B-4C50-807B-3B945335DC6D}" type="pres">
      <dgm:prSet presAssocID="{E751400C-3CAA-4E1B-AC75-C1FDB7A41742}" presName="sibTrans" presStyleLbl="sibTrans2D1" presStyleIdx="2" presStyleCnt="5"/>
      <dgm:spPr/>
      <dgm:t>
        <a:bodyPr/>
        <a:lstStyle/>
        <a:p>
          <a:endParaRPr lang="es-ES"/>
        </a:p>
      </dgm:t>
    </dgm:pt>
    <dgm:pt modelId="{0DD5DE05-467A-425A-B681-58FBF4D44955}" type="pres">
      <dgm:prSet presAssocID="{21D438FC-E5D8-41BA-BE76-8EA29A6F9443}" presName="node" presStyleLbl="node1" presStyleIdx="3" presStyleCnt="5" custScaleX="139836" custScaleY="143442" custRadScaleRad="115968" custRadScaleInc="68422">
        <dgm:presLayoutVars>
          <dgm:bulletEnabled val="1"/>
        </dgm:presLayoutVars>
      </dgm:prSet>
      <dgm:spPr/>
      <dgm:t>
        <a:bodyPr/>
        <a:lstStyle/>
        <a:p>
          <a:endParaRPr lang="es-ES"/>
        </a:p>
      </dgm:t>
    </dgm:pt>
    <dgm:pt modelId="{C1C11E27-757D-4334-B854-C2B33193CB1B}" type="pres">
      <dgm:prSet presAssocID="{21D438FC-E5D8-41BA-BE76-8EA29A6F9443}" presName="dummy" presStyleCnt="0"/>
      <dgm:spPr/>
    </dgm:pt>
    <dgm:pt modelId="{5B9B8C02-10F7-4968-9A44-72D68C8F2D56}" type="pres">
      <dgm:prSet presAssocID="{CBC1D1CB-1CAD-49B6-9680-C3D2A5C802B1}" presName="sibTrans" presStyleLbl="sibTrans2D1" presStyleIdx="3" presStyleCnt="5"/>
      <dgm:spPr/>
      <dgm:t>
        <a:bodyPr/>
        <a:lstStyle/>
        <a:p>
          <a:endParaRPr lang="es-ES"/>
        </a:p>
      </dgm:t>
    </dgm:pt>
    <dgm:pt modelId="{30784FAF-A588-4331-8839-16E8A3326973}" type="pres">
      <dgm:prSet presAssocID="{68D658AE-ED99-4263-90FD-E9503A525FB9}" presName="node" presStyleLbl="node1" presStyleIdx="4" presStyleCnt="5" custScaleX="139836" custScaleY="143442" custRadScaleRad="130962" custRadScaleInc="34920">
        <dgm:presLayoutVars>
          <dgm:bulletEnabled val="1"/>
        </dgm:presLayoutVars>
      </dgm:prSet>
      <dgm:spPr/>
      <dgm:t>
        <a:bodyPr/>
        <a:lstStyle/>
        <a:p>
          <a:endParaRPr lang="es-ES"/>
        </a:p>
      </dgm:t>
    </dgm:pt>
    <dgm:pt modelId="{C6DCD3F6-B263-46D0-AC34-9C577A4CC64F}" type="pres">
      <dgm:prSet presAssocID="{68D658AE-ED99-4263-90FD-E9503A525FB9}" presName="dummy" presStyleCnt="0"/>
      <dgm:spPr/>
    </dgm:pt>
    <dgm:pt modelId="{C99AA07B-FDC4-4BE8-8ED3-8FA724D87001}" type="pres">
      <dgm:prSet presAssocID="{EAE31C81-FE2B-4420-96C9-E60B2F75D4A8}" presName="sibTrans" presStyleLbl="sibTrans2D1" presStyleIdx="4" presStyleCnt="5"/>
      <dgm:spPr/>
      <dgm:t>
        <a:bodyPr/>
        <a:lstStyle/>
        <a:p>
          <a:endParaRPr lang="es-ES"/>
        </a:p>
      </dgm:t>
    </dgm:pt>
  </dgm:ptLst>
  <dgm:cxnLst>
    <dgm:cxn modelId="{D28EC532-CF2E-4A05-86ED-4D5B0C977BA6}" type="presOf" srcId="{21D438FC-E5D8-41BA-BE76-8EA29A6F9443}" destId="{0DD5DE05-467A-425A-B681-58FBF4D44955}" srcOrd="0" destOrd="0" presId="urn:microsoft.com/office/officeart/2005/8/layout/radial6"/>
    <dgm:cxn modelId="{6495BAC3-7A18-4519-905F-99F1A695C2E5}" type="presOf" srcId="{CBC1D1CB-1CAD-49B6-9680-C3D2A5C802B1}" destId="{5B9B8C02-10F7-4968-9A44-72D68C8F2D56}" srcOrd="0" destOrd="0" presId="urn:microsoft.com/office/officeart/2005/8/layout/radial6"/>
    <dgm:cxn modelId="{02E35CF8-787B-43CC-A831-89D8FF0B6F58}" srcId="{8DA786F7-292F-48CE-8092-55674C2CD78C}" destId="{68D658AE-ED99-4263-90FD-E9503A525FB9}" srcOrd="4" destOrd="0" parTransId="{9AF739AE-42A3-4834-AFE8-DB6491568420}" sibTransId="{EAE31C81-FE2B-4420-96C9-E60B2F75D4A8}"/>
    <dgm:cxn modelId="{9A6F70A4-8D78-48DC-BE93-9CC2EFD76B72}" type="presOf" srcId="{F60B719F-D713-493A-88CC-D3CC9366E17F}" destId="{FE5F2A30-F09E-4D9F-9147-45CA7D2FEDF1}" srcOrd="0" destOrd="0" presId="urn:microsoft.com/office/officeart/2005/8/layout/radial6"/>
    <dgm:cxn modelId="{8236884C-849E-4705-9E34-0F9FE0D4FA73}" type="presOf" srcId="{8DA786F7-292F-48CE-8092-55674C2CD78C}" destId="{C2D853B3-D4F4-4F9E-9B02-3CCE73FB6C67}" srcOrd="0" destOrd="0" presId="urn:microsoft.com/office/officeart/2005/8/layout/radial6"/>
    <dgm:cxn modelId="{A84022B4-F2ED-4273-8AFC-47F907826F33}" srcId="{8DA786F7-292F-48CE-8092-55674C2CD78C}" destId="{21D438FC-E5D8-41BA-BE76-8EA29A6F9443}" srcOrd="3" destOrd="0" parTransId="{11E24AE7-6E03-4D0C-AC9B-B1A723BC68C9}" sibTransId="{CBC1D1CB-1CAD-49B6-9680-C3D2A5C802B1}"/>
    <dgm:cxn modelId="{E0F1A637-54CF-40A1-AA5C-46318CC23C50}" type="presOf" srcId="{05FAC494-2CA2-4D64-A766-BE07BCF8140E}" destId="{32EDC02B-E907-4A35-8436-7B5D7E88D266}" srcOrd="0" destOrd="0" presId="urn:microsoft.com/office/officeart/2005/8/layout/radial6"/>
    <dgm:cxn modelId="{7A631046-8583-40FA-96A7-DBE8F0EFC101}" srcId="{8DA786F7-292F-48CE-8092-55674C2CD78C}" destId="{A059234C-3241-4322-A9A8-C3C5762B824C}" srcOrd="2" destOrd="0" parTransId="{EC736A52-3A61-48B6-9B22-D5E0E1038BA7}" sibTransId="{E751400C-3CAA-4E1B-AC75-C1FDB7A41742}"/>
    <dgm:cxn modelId="{3E320190-3A06-40A6-AEE1-18605C18D1EB}" type="presOf" srcId="{E751400C-3CAA-4E1B-AC75-C1FDB7A41742}" destId="{2ABEDE13-354B-4C50-807B-3B945335DC6D}" srcOrd="0" destOrd="0" presId="urn:microsoft.com/office/officeart/2005/8/layout/radial6"/>
    <dgm:cxn modelId="{D5986444-4A75-4C0D-A2F1-4172F7D989E0}" type="presOf" srcId="{A059234C-3241-4322-A9A8-C3C5762B824C}" destId="{D2698FDC-C8CC-4F9D-AC36-401876C319ED}" srcOrd="0" destOrd="0" presId="urn:microsoft.com/office/officeart/2005/8/layout/radial6"/>
    <dgm:cxn modelId="{FA28E5FE-C8DC-4978-8C86-D0D238A183DC}" type="presOf" srcId="{ABB05FEC-93B6-4F6A-AC82-6B373CA54EF3}" destId="{5C86FD78-A181-4967-96B2-DE8E7C373AC6}" srcOrd="0" destOrd="0" presId="urn:microsoft.com/office/officeart/2005/8/layout/radial6"/>
    <dgm:cxn modelId="{693C33D1-B173-4AE5-97FD-5592158CD9BE}" type="presOf" srcId="{F0BD78C9-78FB-4577-860C-6A445DEAD20C}" destId="{308962A6-0C06-48B1-9265-1D7124A5B5B5}" srcOrd="0" destOrd="0" presId="urn:microsoft.com/office/officeart/2005/8/layout/radial6"/>
    <dgm:cxn modelId="{519A8873-CD46-43AA-8863-A5BDDF7A77BA}" srcId="{8DA786F7-292F-48CE-8092-55674C2CD78C}" destId="{A70CD47C-59FC-41B9-94F4-C93DEACB601E}" srcOrd="0" destOrd="0" parTransId="{7EC96EA7-CB6C-448A-8766-120A202746D7}" sibTransId="{F60B719F-D713-493A-88CC-D3CC9366E17F}"/>
    <dgm:cxn modelId="{0579DFA3-3738-4AC7-9817-F5EA464A595C}" type="presOf" srcId="{A70CD47C-59FC-41B9-94F4-C93DEACB601E}" destId="{3CFFED4D-BB60-40FE-9215-ED786FBE78D1}" srcOrd="0" destOrd="0" presId="urn:microsoft.com/office/officeart/2005/8/layout/radial6"/>
    <dgm:cxn modelId="{DD69E6A9-00D7-4CD0-98BC-E2CA199F7C87}" srcId="{F0BD78C9-78FB-4577-860C-6A445DEAD20C}" destId="{8DA786F7-292F-48CE-8092-55674C2CD78C}" srcOrd="0" destOrd="0" parTransId="{F0CD25D7-7CE8-466A-BDF4-09CB357D6339}" sibTransId="{FC7C2BED-7054-4AA3-972D-81AB522D8A43}"/>
    <dgm:cxn modelId="{1BE11805-9C9D-4FE5-8771-E6B061ADEE69}" type="presOf" srcId="{EAE31C81-FE2B-4420-96C9-E60B2F75D4A8}" destId="{C99AA07B-FDC4-4BE8-8ED3-8FA724D87001}" srcOrd="0" destOrd="0" presId="urn:microsoft.com/office/officeart/2005/8/layout/radial6"/>
    <dgm:cxn modelId="{D269BD00-1FDB-48C8-A5F9-E8789336C2E8}" srcId="{8DA786F7-292F-48CE-8092-55674C2CD78C}" destId="{ABB05FEC-93B6-4F6A-AC82-6B373CA54EF3}" srcOrd="1" destOrd="0" parTransId="{A5FC6CA3-FD2C-4597-AF31-C1EA417EF001}" sibTransId="{05FAC494-2CA2-4D64-A766-BE07BCF8140E}"/>
    <dgm:cxn modelId="{2D8133F5-2EA6-43CF-8DC8-C67C1AEB1B1C}" type="presOf" srcId="{68D658AE-ED99-4263-90FD-E9503A525FB9}" destId="{30784FAF-A588-4331-8839-16E8A3326973}" srcOrd="0" destOrd="0" presId="urn:microsoft.com/office/officeart/2005/8/layout/radial6"/>
    <dgm:cxn modelId="{0DF31211-9D0B-4153-B111-DA393CBC67E6}" type="presParOf" srcId="{308962A6-0C06-48B1-9265-1D7124A5B5B5}" destId="{C2D853B3-D4F4-4F9E-9B02-3CCE73FB6C67}" srcOrd="0" destOrd="0" presId="urn:microsoft.com/office/officeart/2005/8/layout/radial6"/>
    <dgm:cxn modelId="{60A27D44-4C1D-4B6D-8145-090BD5155D9E}" type="presParOf" srcId="{308962A6-0C06-48B1-9265-1D7124A5B5B5}" destId="{3CFFED4D-BB60-40FE-9215-ED786FBE78D1}" srcOrd="1" destOrd="0" presId="urn:microsoft.com/office/officeart/2005/8/layout/radial6"/>
    <dgm:cxn modelId="{4D7493AE-5191-44FA-84FB-C8F23C7F781A}" type="presParOf" srcId="{308962A6-0C06-48B1-9265-1D7124A5B5B5}" destId="{AB0AD22A-10DE-48D8-BF6D-52AE88331946}" srcOrd="2" destOrd="0" presId="urn:microsoft.com/office/officeart/2005/8/layout/radial6"/>
    <dgm:cxn modelId="{E6347062-3B66-42C1-98EB-9AB7B3F1A9CB}" type="presParOf" srcId="{308962A6-0C06-48B1-9265-1D7124A5B5B5}" destId="{FE5F2A30-F09E-4D9F-9147-45CA7D2FEDF1}" srcOrd="3" destOrd="0" presId="urn:microsoft.com/office/officeart/2005/8/layout/radial6"/>
    <dgm:cxn modelId="{99670BE7-8454-4476-AA6F-6BB1C8CF0B44}" type="presParOf" srcId="{308962A6-0C06-48B1-9265-1D7124A5B5B5}" destId="{5C86FD78-A181-4967-96B2-DE8E7C373AC6}" srcOrd="4" destOrd="0" presId="urn:microsoft.com/office/officeart/2005/8/layout/radial6"/>
    <dgm:cxn modelId="{75F7D6EB-E0BB-49A9-9F54-F231D9A619F8}" type="presParOf" srcId="{308962A6-0C06-48B1-9265-1D7124A5B5B5}" destId="{19A58D55-E409-40F9-A4A6-67E200EE0A86}" srcOrd="5" destOrd="0" presId="urn:microsoft.com/office/officeart/2005/8/layout/radial6"/>
    <dgm:cxn modelId="{393559A6-400C-43D9-AA57-E4A566FDB85C}" type="presParOf" srcId="{308962A6-0C06-48B1-9265-1D7124A5B5B5}" destId="{32EDC02B-E907-4A35-8436-7B5D7E88D266}" srcOrd="6" destOrd="0" presId="urn:microsoft.com/office/officeart/2005/8/layout/radial6"/>
    <dgm:cxn modelId="{757BC72E-B7C6-4A0F-B51F-5070921DE881}" type="presParOf" srcId="{308962A6-0C06-48B1-9265-1D7124A5B5B5}" destId="{D2698FDC-C8CC-4F9D-AC36-401876C319ED}" srcOrd="7" destOrd="0" presId="urn:microsoft.com/office/officeart/2005/8/layout/radial6"/>
    <dgm:cxn modelId="{1749AD27-7855-4FFF-AACF-EED179FC8D59}" type="presParOf" srcId="{308962A6-0C06-48B1-9265-1D7124A5B5B5}" destId="{ADEC3ACF-9D8E-457E-97C7-C348F203FB91}" srcOrd="8" destOrd="0" presId="urn:microsoft.com/office/officeart/2005/8/layout/radial6"/>
    <dgm:cxn modelId="{01C4687F-E230-4534-9D85-A3E42F15EB85}" type="presParOf" srcId="{308962A6-0C06-48B1-9265-1D7124A5B5B5}" destId="{2ABEDE13-354B-4C50-807B-3B945335DC6D}" srcOrd="9" destOrd="0" presId="urn:microsoft.com/office/officeart/2005/8/layout/radial6"/>
    <dgm:cxn modelId="{0BE0AFBA-6FF3-4096-8FD4-04500EF71A56}" type="presParOf" srcId="{308962A6-0C06-48B1-9265-1D7124A5B5B5}" destId="{0DD5DE05-467A-425A-B681-58FBF4D44955}" srcOrd="10" destOrd="0" presId="urn:microsoft.com/office/officeart/2005/8/layout/radial6"/>
    <dgm:cxn modelId="{CD213340-78F8-447A-AC5D-62C70F4705E0}" type="presParOf" srcId="{308962A6-0C06-48B1-9265-1D7124A5B5B5}" destId="{C1C11E27-757D-4334-B854-C2B33193CB1B}" srcOrd="11" destOrd="0" presId="urn:microsoft.com/office/officeart/2005/8/layout/radial6"/>
    <dgm:cxn modelId="{14EBFBA3-2256-40AC-8156-DC5530698CF2}" type="presParOf" srcId="{308962A6-0C06-48B1-9265-1D7124A5B5B5}" destId="{5B9B8C02-10F7-4968-9A44-72D68C8F2D56}" srcOrd="12" destOrd="0" presId="urn:microsoft.com/office/officeart/2005/8/layout/radial6"/>
    <dgm:cxn modelId="{FA561E43-28FB-464C-867E-8370FA47127C}" type="presParOf" srcId="{308962A6-0C06-48B1-9265-1D7124A5B5B5}" destId="{30784FAF-A588-4331-8839-16E8A3326973}" srcOrd="13" destOrd="0" presId="urn:microsoft.com/office/officeart/2005/8/layout/radial6"/>
    <dgm:cxn modelId="{12FBA807-FAF0-47BB-92C2-722656FB7C6B}" type="presParOf" srcId="{308962A6-0C06-48B1-9265-1D7124A5B5B5}" destId="{C6DCD3F6-B263-46D0-AC34-9C577A4CC64F}" srcOrd="14" destOrd="0" presId="urn:microsoft.com/office/officeart/2005/8/layout/radial6"/>
    <dgm:cxn modelId="{ECA42240-8DEF-4F7E-95CC-EFC73EACC538}" type="presParOf" srcId="{308962A6-0C06-48B1-9265-1D7124A5B5B5}" destId="{C99AA07B-FDC4-4BE8-8ED3-8FA724D87001}"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9AA07B-FDC4-4BE8-8ED3-8FA724D87001}">
      <dsp:nvSpPr>
        <dsp:cNvPr id="0" name=""/>
        <dsp:cNvSpPr/>
      </dsp:nvSpPr>
      <dsp:spPr>
        <a:xfrm>
          <a:off x="1924987" y="592150"/>
          <a:ext cx="4679237" cy="4679237"/>
        </a:xfrm>
        <a:prstGeom prst="blockArc">
          <a:avLst>
            <a:gd name="adj1" fmla="val 12692742"/>
            <a:gd name="adj2" fmla="val 17384059"/>
            <a:gd name="adj3" fmla="val 4637"/>
          </a:avLst>
        </a:prstGeom>
        <a:gradFill rotWithShape="0">
          <a:gsLst>
            <a:gs pos="0">
              <a:schemeClr val="accent1">
                <a:tint val="60000"/>
                <a:hueOff val="0"/>
                <a:satOff val="0"/>
                <a:lumOff val="0"/>
                <a:alphaOff val="0"/>
                <a:tint val="35000"/>
                <a:satMod val="253000"/>
              </a:schemeClr>
            </a:gs>
            <a:gs pos="50000">
              <a:schemeClr val="accent1">
                <a:tint val="60000"/>
                <a:hueOff val="0"/>
                <a:satOff val="0"/>
                <a:lumOff val="0"/>
                <a:alphaOff val="0"/>
                <a:tint val="42000"/>
                <a:satMod val="255000"/>
              </a:schemeClr>
            </a:gs>
            <a:gs pos="97000">
              <a:schemeClr val="accent1">
                <a:tint val="60000"/>
                <a:hueOff val="0"/>
                <a:satOff val="0"/>
                <a:lumOff val="0"/>
                <a:alphaOff val="0"/>
                <a:tint val="53000"/>
                <a:satMod val="260000"/>
              </a:schemeClr>
            </a:gs>
            <a:gs pos="100000">
              <a:schemeClr val="accent1">
                <a:tint val="60000"/>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5B9B8C02-10F7-4968-9A44-72D68C8F2D56}">
      <dsp:nvSpPr>
        <dsp:cNvPr id="0" name=""/>
        <dsp:cNvSpPr/>
      </dsp:nvSpPr>
      <dsp:spPr>
        <a:xfrm>
          <a:off x="1958197" y="536288"/>
          <a:ext cx="4679237" cy="4679237"/>
        </a:xfrm>
        <a:prstGeom prst="blockArc">
          <a:avLst>
            <a:gd name="adj1" fmla="val 7666588"/>
            <a:gd name="adj2" fmla="val 12594981"/>
            <a:gd name="adj3" fmla="val 4637"/>
          </a:avLst>
        </a:prstGeom>
        <a:gradFill rotWithShape="0">
          <a:gsLst>
            <a:gs pos="0">
              <a:schemeClr val="accent1">
                <a:tint val="60000"/>
                <a:hueOff val="0"/>
                <a:satOff val="0"/>
                <a:lumOff val="0"/>
                <a:alphaOff val="0"/>
                <a:tint val="35000"/>
                <a:satMod val="253000"/>
              </a:schemeClr>
            </a:gs>
            <a:gs pos="50000">
              <a:schemeClr val="accent1">
                <a:tint val="60000"/>
                <a:hueOff val="0"/>
                <a:satOff val="0"/>
                <a:lumOff val="0"/>
                <a:alphaOff val="0"/>
                <a:tint val="42000"/>
                <a:satMod val="255000"/>
              </a:schemeClr>
            </a:gs>
            <a:gs pos="97000">
              <a:schemeClr val="accent1">
                <a:tint val="60000"/>
                <a:hueOff val="0"/>
                <a:satOff val="0"/>
                <a:lumOff val="0"/>
                <a:alphaOff val="0"/>
                <a:tint val="53000"/>
                <a:satMod val="260000"/>
              </a:schemeClr>
            </a:gs>
            <a:gs pos="100000">
              <a:schemeClr val="accent1">
                <a:tint val="60000"/>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2ABEDE13-354B-4C50-807B-3B945335DC6D}">
      <dsp:nvSpPr>
        <dsp:cNvPr id="0" name=""/>
        <dsp:cNvSpPr/>
      </dsp:nvSpPr>
      <dsp:spPr>
        <a:xfrm>
          <a:off x="2483953" y="1112022"/>
          <a:ext cx="4679237" cy="4679237"/>
        </a:xfrm>
        <a:prstGeom prst="blockArc">
          <a:avLst>
            <a:gd name="adj1" fmla="val 2268554"/>
            <a:gd name="adj2" fmla="val 8845165"/>
            <a:gd name="adj3" fmla="val 4637"/>
          </a:avLst>
        </a:prstGeom>
        <a:gradFill rotWithShape="0">
          <a:gsLst>
            <a:gs pos="0">
              <a:schemeClr val="accent1">
                <a:tint val="60000"/>
                <a:hueOff val="0"/>
                <a:satOff val="0"/>
                <a:lumOff val="0"/>
                <a:alphaOff val="0"/>
                <a:tint val="35000"/>
                <a:satMod val="253000"/>
              </a:schemeClr>
            </a:gs>
            <a:gs pos="50000">
              <a:schemeClr val="accent1">
                <a:tint val="60000"/>
                <a:hueOff val="0"/>
                <a:satOff val="0"/>
                <a:lumOff val="0"/>
                <a:alphaOff val="0"/>
                <a:tint val="42000"/>
                <a:satMod val="255000"/>
              </a:schemeClr>
            </a:gs>
            <a:gs pos="97000">
              <a:schemeClr val="accent1">
                <a:tint val="60000"/>
                <a:hueOff val="0"/>
                <a:satOff val="0"/>
                <a:lumOff val="0"/>
                <a:alphaOff val="0"/>
                <a:tint val="53000"/>
                <a:satMod val="260000"/>
              </a:schemeClr>
            </a:gs>
            <a:gs pos="100000">
              <a:schemeClr val="accent1">
                <a:tint val="60000"/>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32EDC02B-E907-4A35-8436-7B5D7E88D266}">
      <dsp:nvSpPr>
        <dsp:cNvPr id="0" name=""/>
        <dsp:cNvSpPr/>
      </dsp:nvSpPr>
      <dsp:spPr>
        <a:xfrm>
          <a:off x="3062197" y="585188"/>
          <a:ext cx="4679237" cy="4679237"/>
        </a:xfrm>
        <a:prstGeom prst="blockArc">
          <a:avLst>
            <a:gd name="adj1" fmla="val 20554951"/>
            <a:gd name="adj2" fmla="val 3451071"/>
            <a:gd name="adj3" fmla="val 4637"/>
          </a:avLst>
        </a:prstGeom>
        <a:gradFill rotWithShape="0">
          <a:gsLst>
            <a:gs pos="0">
              <a:schemeClr val="accent1">
                <a:tint val="60000"/>
                <a:hueOff val="0"/>
                <a:satOff val="0"/>
                <a:lumOff val="0"/>
                <a:alphaOff val="0"/>
                <a:tint val="35000"/>
                <a:satMod val="253000"/>
              </a:schemeClr>
            </a:gs>
            <a:gs pos="50000">
              <a:schemeClr val="accent1">
                <a:tint val="60000"/>
                <a:hueOff val="0"/>
                <a:satOff val="0"/>
                <a:lumOff val="0"/>
                <a:alphaOff val="0"/>
                <a:tint val="42000"/>
                <a:satMod val="255000"/>
              </a:schemeClr>
            </a:gs>
            <a:gs pos="97000">
              <a:schemeClr val="accent1">
                <a:tint val="60000"/>
                <a:hueOff val="0"/>
                <a:satOff val="0"/>
                <a:lumOff val="0"/>
                <a:alphaOff val="0"/>
                <a:tint val="53000"/>
                <a:satMod val="260000"/>
              </a:schemeClr>
            </a:gs>
            <a:gs pos="100000">
              <a:schemeClr val="accent1">
                <a:tint val="60000"/>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FE5F2A30-F09E-4D9F-9147-45CA7D2FEDF1}">
      <dsp:nvSpPr>
        <dsp:cNvPr id="0" name=""/>
        <dsp:cNvSpPr/>
      </dsp:nvSpPr>
      <dsp:spPr>
        <a:xfrm>
          <a:off x="3006947" y="536830"/>
          <a:ext cx="4679237" cy="4679237"/>
        </a:xfrm>
        <a:prstGeom prst="blockArc">
          <a:avLst>
            <a:gd name="adj1" fmla="val 15592856"/>
            <a:gd name="adj2" fmla="val 20387061"/>
            <a:gd name="adj3" fmla="val 4637"/>
          </a:avLst>
        </a:prstGeom>
        <a:gradFill rotWithShape="0">
          <a:gsLst>
            <a:gs pos="0">
              <a:schemeClr val="accent1">
                <a:tint val="60000"/>
                <a:hueOff val="0"/>
                <a:satOff val="0"/>
                <a:lumOff val="0"/>
                <a:alphaOff val="0"/>
                <a:tint val="35000"/>
                <a:satMod val="253000"/>
              </a:schemeClr>
            </a:gs>
            <a:gs pos="50000">
              <a:schemeClr val="accent1">
                <a:tint val="60000"/>
                <a:hueOff val="0"/>
                <a:satOff val="0"/>
                <a:lumOff val="0"/>
                <a:alphaOff val="0"/>
                <a:tint val="42000"/>
                <a:satMod val="255000"/>
              </a:schemeClr>
            </a:gs>
            <a:gs pos="97000">
              <a:schemeClr val="accent1">
                <a:tint val="60000"/>
                <a:hueOff val="0"/>
                <a:satOff val="0"/>
                <a:lumOff val="0"/>
                <a:alphaOff val="0"/>
                <a:tint val="53000"/>
                <a:satMod val="260000"/>
              </a:schemeClr>
            </a:gs>
            <a:gs pos="100000">
              <a:schemeClr val="accent1">
                <a:tint val="60000"/>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C2D853B3-D4F4-4F9E-9B02-3CCE73FB6C67}">
      <dsp:nvSpPr>
        <dsp:cNvPr id="0" name=""/>
        <dsp:cNvSpPr/>
      </dsp:nvSpPr>
      <dsp:spPr>
        <a:xfrm>
          <a:off x="3848387" y="2500600"/>
          <a:ext cx="2299713" cy="1130784"/>
        </a:xfrm>
        <a:prstGeom prst="ellipse">
          <a:avLst/>
        </a:prstGeom>
        <a:solidFill>
          <a:srgbClr val="FF0000"/>
        </a:soli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s-ES" sz="3800" kern="1200" dirty="0" smtClean="0"/>
            <a:t>RUIDO</a:t>
          </a:r>
          <a:endParaRPr lang="es-ES" sz="3800" kern="1200" dirty="0"/>
        </a:p>
      </dsp:txBody>
      <dsp:txXfrm>
        <a:off x="4185172" y="2666199"/>
        <a:ext cx="1626143" cy="799586"/>
      </dsp:txXfrm>
    </dsp:sp>
    <dsp:sp modelId="{3CFFED4D-BB60-40FE-9215-ED786FBE78D1}">
      <dsp:nvSpPr>
        <dsp:cNvPr id="0" name=""/>
        <dsp:cNvSpPr/>
      </dsp:nvSpPr>
      <dsp:spPr>
        <a:xfrm>
          <a:off x="3883277" y="-309419"/>
          <a:ext cx="2306013" cy="2180075"/>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ES" sz="1500" kern="1200" dirty="0" smtClean="0"/>
            <a:t>ADMINISTRACIÓN</a:t>
          </a:r>
          <a:endParaRPr lang="es-ES" sz="1500" kern="1200" dirty="0"/>
        </a:p>
      </dsp:txBody>
      <dsp:txXfrm>
        <a:off x="4220985" y="9846"/>
        <a:ext cx="1630597" cy="1541545"/>
      </dsp:txXfrm>
    </dsp:sp>
    <dsp:sp modelId="{5C86FD78-A181-4967-96B2-DE8E7C373AC6}">
      <dsp:nvSpPr>
        <dsp:cNvPr id="0" name=""/>
        <dsp:cNvSpPr/>
      </dsp:nvSpPr>
      <dsp:spPr>
        <a:xfrm>
          <a:off x="6528883" y="1160033"/>
          <a:ext cx="2107041" cy="2161376"/>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kern="1200" dirty="0" smtClean="0"/>
            <a:t>ARQUITECTURA</a:t>
          </a:r>
          <a:endParaRPr lang="es-ES" sz="1400" kern="1200" dirty="0"/>
        </a:p>
      </dsp:txBody>
      <dsp:txXfrm>
        <a:off x="6837452" y="1476559"/>
        <a:ext cx="1489903" cy="1528324"/>
      </dsp:txXfrm>
    </dsp:sp>
    <dsp:sp modelId="{D2698FDC-C8CC-4F9D-AC36-401876C319ED}">
      <dsp:nvSpPr>
        <dsp:cNvPr id="0" name=""/>
        <dsp:cNvSpPr/>
      </dsp:nvSpPr>
      <dsp:spPr>
        <a:xfrm>
          <a:off x="5575625" y="3771966"/>
          <a:ext cx="2107041" cy="2161376"/>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kern="1200" dirty="0" smtClean="0"/>
            <a:t>SOCIEDAD</a:t>
          </a:r>
          <a:endParaRPr lang="es-ES" sz="1400" kern="1200" dirty="0"/>
        </a:p>
      </dsp:txBody>
      <dsp:txXfrm>
        <a:off x="5884194" y="4088492"/>
        <a:ext cx="1489903" cy="1528324"/>
      </dsp:txXfrm>
    </dsp:sp>
    <dsp:sp modelId="{0DD5DE05-467A-425A-B681-58FBF4D44955}">
      <dsp:nvSpPr>
        <dsp:cNvPr id="0" name=""/>
        <dsp:cNvSpPr/>
      </dsp:nvSpPr>
      <dsp:spPr>
        <a:xfrm>
          <a:off x="1844315" y="3601593"/>
          <a:ext cx="2107041" cy="2161376"/>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kern="1200" dirty="0" smtClean="0"/>
            <a:t>INGENIERÍA</a:t>
          </a:r>
          <a:endParaRPr lang="es-ES" sz="1400" kern="1200" dirty="0"/>
        </a:p>
      </dsp:txBody>
      <dsp:txXfrm>
        <a:off x="2152884" y="3918119"/>
        <a:ext cx="1489903" cy="1528324"/>
      </dsp:txXfrm>
    </dsp:sp>
    <dsp:sp modelId="{30784FAF-A588-4331-8839-16E8A3326973}">
      <dsp:nvSpPr>
        <dsp:cNvPr id="0" name=""/>
        <dsp:cNvSpPr/>
      </dsp:nvSpPr>
      <dsp:spPr>
        <a:xfrm>
          <a:off x="1263437" y="655422"/>
          <a:ext cx="2107041" cy="2161376"/>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kern="1200" dirty="0" smtClean="0"/>
            <a:t>FABRICANTES</a:t>
          </a:r>
          <a:endParaRPr lang="es-ES" sz="1400" kern="1200" dirty="0"/>
        </a:p>
      </dsp:txBody>
      <dsp:txXfrm>
        <a:off x="1572006" y="971948"/>
        <a:ext cx="1489903" cy="152832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E46DECF-F211-4EE6-B79F-CE8ACB1EDD1C}" type="datetimeFigureOut">
              <a:rPr lang="es-ES" smtClean="0"/>
              <a:t>25/04/2018</a:t>
            </a:fld>
            <a:endParaRPr lang="es-ES"/>
          </a:p>
        </p:txBody>
      </p:sp>
      <p:sp>
        <p:nvSpPr>
          <p:cNvPr id="4" name="Marcador de pie de página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6FDEAC49-FA1D-4B70-831F-588C2B0FCAD6}" type="slidenum">
              <a:rPr lang="es-ES" smtClean="0"/>
              <a:t>‹Nº›</a:t>
            </a:fld>
            <a:endParaRPr lang="es-ES"/>
          </a:p>
        </p:txBody>
      </p:sp>
    </p:spTree>
    <p:extLst>
      <p:ext uri="{BB962C8B-B14F-4D97-AF65-F5344CB8AC3E}">
        <p14:creationId xmlns:p14="http://schemas.microsoft.com/office/powerpoint/2010/main" val="2042756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E79046-95C5-46BF-B664-25CD6B168C1B}" type="datetimeFigureOut">
              <a:rPr lang="es-ES" smtClean="0"/>
              <a:t>25/04/2018</a:t>
            </a:fld>
            <a:endParaRPr lang="es-ES"/>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CCF9452-045B-4933-AF49-D2861D81E9C2}" type="slidenum">
              <a:rPr lang="es-ES" smtClean="0"/>
              <a:t>‹Nº›</a:t>
            </a:fld>
            <a:endParaRPr lang="es-ES"/>
          </a:p>
        </p:txBody>
      </p:sp>
    </p:spTree>
    <p:extLst>
      <p:ext uri="{BB962C8B-B14F-4D97-AF65-F5344CB8AC3E}">
        <p14:creationId xmlns:p14="http://schemas.microsoft.com/office/powerpoint/2010/main" val="2442847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DCCF9452-045B-4933-AF49-D2861D81E9C2}" type="slidenum">
              <a:rPr lang="es-ES" smtClean="0"/>
              <a:t>1</a:t>
            </a:fld>
            <a:endParaRPr lang="es-ES"/>
          </a:p>
        </p:txBody>
      </p:sp>
    </p:spTree>
    <p:extLst>
      <p:ext uri="{BB962C8B-B14F-4D97-AF65-F5344CB8AC3E}">
        <p14:creationId xmlns:p14="http://schemas.microsoft.com/office/powerpoint/2010/main" val="234700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37F3076-677B-4B4C-82C9-8CD4F2FE904B}" type="slidenum">
              <a:rPr lang="es-ES" smtClean="0"/>
              <a:t>14</a:t>
            </a:fld>
            <a:endParaRPr lang="es-ES"/>
          </a:p>
        </p:txBody>
      </p:sp>
    </p:spTree>
    <p:extLst>
      <p:ext uri="{BB962C8B-B14F-4D97-AF65-F5344CB8AC3E}">
        <p14:creationId xmlns:p14="http://schemas.microsoft.com/office/powerpoint/2010/main" val="3275654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910080" y="359898"/>
            <a:ext cx="987552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p>
            <a:fld id="{F927B3F2-7E2C-4F02-8C05-E831225F10DD}" type="datetime1">
              <a:rPr lang="es-ES" smtClean="0"/>
              <a:t>25/04/2018</a:t>
            </a:fld>
            <a:endParaRPr lang="es-ES"/>
          </a:p>
        </p:txBody>
      </p:sp>
      <p:sp>
        <p:nvSpPr>
          <p:cNvPr id="20" name="19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10" name="9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
        <p:nvSpPr>
          <p:cNvPr id="8" name="7 Elipse"/>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8 Elipse"/>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866240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A2BC8E9-5AAA-41B1-A3C1-E945D8024AFD}" type="datetime1">
              <a:rPr lang="es-ES" smtClean="0"/>
              <a:t>25/04/2018</a:t>
            </a:fld>
            <a:endParaRPr lang="es-ES"/>
          </a:p>
        </p:txBody>
      </p:sp>
      <p:sp>
        <p:nvSpPr>
          <p:cNvPr id="5" name="4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6" name="5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Tree>
    <p:extLst>
      <p:ext uri="{BB962C8B-B14F-4D97-AF65-F5344CB8AC3E}">
        <p14:creationId xmlns:p14="http://schemas.microsoft.com/office/powerpoint/2010/main" val="3285244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1 Título"/>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8627FF50-68CB-4060-B4B7-413078249A95}" type="datetime1">
              <a:rPr lang="es-ES" smtClean="0"/>
              <a:t>25/04/2018</a:t>
            </a:fld>
            <a:endParaRPr lang="es-ES"/>
          </a:p>
        </p:txBody>
      </p:sp>
      <p:sp>
        <p:nvSpPr>
          <p:cNvPr id="5" name="4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6" name="5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
        <p:nvSpPr>
          <p:cNvPr id="10" name="9 Rectángulo"/>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7 Elipse"/>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8 Elipse"/>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4251891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914144" y="274320"/>
            <a:ext cx="999744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4732AAF-EC6F-49B7-BD68-3270721424E1}" type="datetime1">
              <a:rPr lang="es-ES" smtClean="0"/>
              <a:t>25/04/2018</a:t>
            </a:fld>
            <a:endParaRPr lang="es-ES"/>
          </a:p>
        </p:txBody>
      </p:sp>
      <p:sp>
        <p:nvSpPr>
          <p:cNvPr id="6" name="5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7" name="6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Tree>
    <p:extLst>
      <p:ext uri="{BB962C8B-B14F-4D97-AF65-F5344CB8AC3E}">
        <p14:creationId xmlns:p14="http://schemas.microsoft.com/office/powerpoint/2010/main" val="296639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C226DEBA-9D53-47C3-9E6F-FB2203B73F08}" type="datetime1">
              <a:rPr lang="es-ES" smtClean="0"/>
              <a:t>25/04/2018</a:t>
            </a:fld>
            <a:endParaRPr lang="es-ES"/>
          </a:p>
        </p:txBody>
      </p:sp>
      <p:sp>
        <p:nvSpPr>
          <p:cNvPr id="8" name="7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9" name="8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Tree>
    <p:extLst>
      <p:ext uri="{BB962C8B-B14F-4D97-AF65-F5344CB8AC3E}">
        <p14:creationId xmlns:p14="http://schemas.microsoft.com/office/powerpoint/2010/main" val="1528328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14144" y="274320"/>
            <a:ext cx="9997440" cy="1143000"/>
          </a:xfrm>
        </p:spPr>
        <p:txBody>
          <a:bodyPr anchor="ct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E5E74530-BEBA-4F44-AFE5-4656F1E82612}" type="datetime1">
              <a:rPr lang="es-ES" smtClean="0"/>
              <a:t>25/04/2018</a:t>
            </a:fld>
            <a:endParaRPr lang="es-ES"/>
          </a:p>
        </p:txBody>
      </p:sp>
      <p:sp>
        <p:nvSpPr>
          <p:cNvPr id="4" name="3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5" name="4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Tree>
    <p:extLst>
      <p:ext uri="{BB962C8B-B14F-4D97-AF65-F5344CB8AC3E}">
        <p14:creationId xmlns:p14="http://schemas.microsoft.com/office/powerpoint/2010/main" val="2567614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1 Marcador de fecha"/>
          <p:cNvSpPr>
            <a:spLocks noGrp="1"/>
          </p:cNvSpPr>
          <p:nvPr>
            <p:ph type="dt" sz="half" idx="10"/>
          </p:nvPr>
        </p:nvSpPr>
        <p:spPr/>
        <p:txBody>
          <a:bodyPr/>
          <a:lstStyle/>
          <a:p>
            <a:fld id="{0C83C3FE-16C6-440A-872B-73ECF9942D56}" type="datetime1">
              <a:rPr lang="es-ES" smtClean="0"/>
              <a:t>25/04/2018</a:t>
            </a:fld>
            <a:endParaRPr lang="es-ES"/>
          </a:p>
        </p:txBody>
      </p:sp>
      <p:sp>
        <p:nvSpPr>
          <p:cNvPr id="3" name="2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4" name="3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
        <p:nvSpPr>
          <p:cNvPr id="6" name="5 Rectángulo"/>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2736918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E7DCD66E-6A9E-461A-A80B-D058A7185B1D}" type="datetime1">
              <a:rPr lang="es-ES" smtClean="0"/>
              <a:t>25/04/2018</a:t>
            </a:fld>
            <a:endParaRPr lang="es-ES"/>
          </a:p>
        </p:txBody>
      </p:sp>
      <p:sp>
        <p:nvSpPr>
          <p:cNvPr id="6" name="5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7" name="6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Tree>
    <p:extLst>
      <p:ext uri="{BB962C8B-B14F-4D97-AF65-F5344CB8AC3E}">
        <p14:creationId xmlns:p14="http://schemas.microsoft.com/office/powerpoint/2010/main" val="2707538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57748B0A-6F17-48FB-8C50-520B03947F0E}" type="datetime1">
              <a:rPr lang="es-ES" smtClean="0"/>
              <a:t>25/04/2018</a:t>
            </a:fld>
            <a:endParaRPr lang="es-ES"/>
          </a:p>
        </p:txBody>
      </p:sp>
      <p:sp>
        <p:nvSpPr>
          <p:cNvPr id="6" name="5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7" name="6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
        <p:nvSpPr>
          <p:cNvPr id="8" name="7 Rectángulo"/>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marL="0" indent="0" algn="l" eaLnBrk="1" latinLnBrk="0" hangingPunct="1">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9 Proceso"/>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3 Marcador de texto"/>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extLst>
      <p:ext uri="{BB962C8B-B14F-4D97-AF65-F5344CB8AC3E}">
        <p14:creationId xmlns:p14="http://schemas.microsoft.com/office/powerpoint/2010/main" val="430935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157026-A5D7-44E3-A67C-085D4C4D999E}" type="datetime1">
              <a:rPr lang="es-ES" smtClean="0"/>
              <a:t>25/04/2018</a:t>
            </a:fld>
            <a:endParaRPr lang="es-ES"/>
          </a:p>
        </p:txBody>
      </p:sp>
      <p:sp>
        <p:nvSpPr>
          <p:cNvPr id="5" name="4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6" name="5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Tree>
    <p:extLst>
      <p:ext uri="{BB962C8B-B14F-4D97-AF65-F5344CB8AC3E}">
        <p14:creationId xmlns:p14="http://schemas.microsoft.com/office/powerpoint/2010/main" val="3793036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9144000" y="274640"/>
            <a:ext cx="2438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524000" y="274641"/>
            <a:ext cx="7416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E4DAA04-DDB7-4C41-A91A-14B57751C3D0}" type="datetime1">
              <a:rPr lang="es-ES" smtClean="0"/>
              <a:t>25/04/2018</a:t>
            </a:fld>
            <a:endParaRPr lang="es-ES"/>
          </a:p>
        </p:txBody>
      </p:sp>
      <p:sp>
        <p:nvSpPr>
          <p:cNvPr id="5" name="4 Marcador de pie de página"/>
          <p:cNvSpPr>
            <a:spLocks noGrp="1"/>
          </p:cNvSpPr>
          <p:nvPr>
            <p:ph type="ftr" sz="quarter" idx="11"/>
          </p:nvPr>
        </p:nvSpPr>
        <p:spPr/>
        <p:txBody>
          <a:bodyPr/>
          <a:lstStyle/>
          <a:p>
            <a:r>
              <a:rPr lang="es-ES" smtClean="0"/>
              <a:t>Dirección General de Vivienda y Rehabilitación</a:t>
            </a:r>
            <a:endParaRPr lang="es-ES"/>
          </a:p>
        </p:txBody>
      </p:sp>
      <p:sp>
        <p:nvSpPr>
          <p:cNvPr id="6" name="5 Marcador de número de diapositiva"/>
          <p:cNvSpPr>
            <a:spLocks noGrp="1"/>
          </p:cNvSpPr>
          <p:nvPr>
            <p:ph type="sldNum" sz="quarter" idx="12"/>
          </p:nvPr>
        </p:nvSpPr>
        <p:spPr/>
        <p:txBody>
          <a:bodyPr/>
          <a:lstStyle/>
          <a:p>
            <a:fld id="{AAB58E13-DF78-4517-8487-A6519DE3AE7D}" type="slidenum">
              <a:rPr lang="es-ES" smtClean="0"/>
              <a:t>‹Nº›</a:t>
            </a:fld>
            <a:endParaRPr lang="es-ES"/>
          </a:p>
        </p:txBody>
      </p:sp>
    </p:spTree>
    <p:extLst>
      <p:ext uri="{BB962C8B-B14F-4D97-AF65-F5344CB8AC3E}">
        <p14:creationId xmlns:p14="http://schemas.microsoft.com/office/powerpoint/2010/main" val="2774783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7 Elipse"/>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10 Anillo"/>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11 Rectángulo"/>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5" name="4 Marcador de título"/>
          <p:cNvSpPr>
            <a:spLocks noGrp="1"/>
          </p:cNvSpPr>
          <p:nvPr>
            <p:ph type="title"/>
          </p:nvPr>
        </p:nvSpPr>
        <p:spPr>
          <a:xfrm>
            <a:off x="1914144" y="274638"/>
            <a:ext cx="9997440" cy="1143000"/>
          </a:xfrm>
          <a:prstGeom prst="rect">
            <a:avLst/>
          </a:prstGeom>
        </p:spPr>
        <p:txBody>
          <a:bodyPr anchor="ctr">
            <a:normAutofit/>
          </a:bodyPr>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98DD2B7-4043-49A7-8698-11CA35DF573E}" type="datetime1">
              <a:rPr lang="es-ES" smtClean="0"/>
              <a:t>25/04/2018</a:t>
            </a:fld>
            <a:endParaRPr lang="es-ES"/>
          </a:p>
        </p:txBody>
      </p:sp>
      <p:sp>
        <p:nvSpPr>
          <p:cNvPr id="10" name="9 Marcador de pie de página"/>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es-ES" smtClean="0"/>
              <a:t>Dirección General de Vivienda y Rehabilitación</a:t>
            </a:r>
            <a:endParaRPr lang="es-ES"/>
          </a:p>
        </p:txBody>
      </p:sp>
      <p:sp>
        <p:nvSpPr>
          <p:cNvPr id="22" name="21 Marcador de número de diapositiva"/>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AB58E13-DF78-4517-8487-A6519DE3AE7D}" type="slidenum">
              <a:rPr lang="es-ES" smtClean="0"/>
              <a:t>‹Nº›</a:t>
            </a:fld>
            <a:endParaRPr lang="es-ES"/>
          </a:p>
        </p:txBody>
      </p:sp>
      <p:sp>
        <p:nvSpPr>
          <p:cNvPr id="15" name="14 Rectángulo"/>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20517122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emf"/><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0.emf"/><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eg"/><Relationship Id="rId10" Type="http://schemas.openxmlformats.org/officeDocument/2006/relationships/image" Target="../media/image5.png"/><Relationship Id="rId4" Type="http://schemas.openxmlformats.org/officeDocument/2006/relationships/image" Target="../media/image21.jpeg"/><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2.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9.png"/><Relationship Id="rId7"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57.emf"/></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5.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5.jpeg"/><Relationship Id="rId7" Type="http://schemas.openxmlformats.org/officeDocument/2006/relationships/image" Target="../media/image2.pn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8.emf"/><Relationship Id="rId5" Type="http://schemas.openxmlformats.org/officeDocument/2006/relationships/image" Target="../media/image77.png"/><Relationship Id="rId4" Type="http://schemas.openxmlformats.org/officeDocument/2006/relationships/image" Target="../media/image76.jpeg"/></Relationships>
</file>

<file path=ppt/slides/_rels/slide4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0.png"/><Relationship Id="rId7" Type="http://schemas.openxmlformats.org/officeDocument/2006/relationships/image" Target="../media/image2.png"/><Relationship Id="rId2" Type="http://schemas.openxmlformats.org/officeDocument/2006/relationships/image" Target="../media/image79.jpe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emf"/></Relationships>
</file>

<file path=ppt/slides/_rels/slide45.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5.png"/><Relationship Id="rId2" Type="http://schemas.openxmlformats.org/officeDocument/2006/relationships/image" Target="../media/image84.png"/><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87.png"/><Relationship Id="rId4" Type="http://schemas.openxmlformats.org/officeDocument/2006/relationships/image" Target="../media/image86.png"/></Relationships>
</file>

<file path=ppt/slides/_rels/slide4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emf"/><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91.emf"/><Relationship Id="rId7" Type="http://schemas.openxmlformats.org/officeDocument/2006/relationships/image" Target="../media/image5.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93.png"/><Relationship Id="rId4" Type="http://schemas.openxmlformats.org/officeDocument/2006/relationships/image" Target="../media/image92.emf"/></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hyperlink" Target="mailto:labedificacion@aragon.es"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69989" y="548680"/>
            <a:ext cx="9275805" cy="5699720"/>
          </a:xfrm>
        </p:spPr>
        <p:txBody>
          <a:bodyPr/>
          <a:lstStyle/>
          <a:p>
            <a:pPr marL="82296" indent="0" algn="ctr">
              <a:buNone/>
            </a:pPr>
            <a:endParaRPr lang="es-ES" sz="2000" b="1" dirty="0" smtClean="0">
              <a:latin typeface="Verdana" panose="020B0604030504040204" pitchFamily="34" charset="0"/>
              <a:ea typeface="Verdana" panose="020B0604030504040204" pitchFamily="34" charset="0"/>
              <a:cs typeface="Verdana" panose="020B0604030504040204" pitchFamily="34" charset="0"/>
            </a:endParaRPr>
          </a:p>
          <a:p>
            <a:pPr marL="82296" indent="0" algn="ctr">
              <a:buNone/>
            </a:pPr>
            <a:r>
              <a:rPr lang="es-ES" b="1" dirty="0" smtClean="0">
                <a:latin typeface="Verdana" panose="020B0604030504040204" pitchFamily="34" charset="0"/>
                <a:ea typeface="Verdana" panose="020B0604030504040204" pitchFamily="34" charset="0"/>
                <a:cs typeface="Verdana" panose="020B0604030504040204" pitchFamily="34" charset="0"/>
              </a:rPr>
              <a:t>CONTROL ACÚSTICO</a:t>
            </a:r>
          </a:p>
          <a:p>
            <a:pPr marL="82296" indent="0" algn="ctr">
              <a:buNone/>
            </a:pPr>
            <a:r>
              <a:rPr lang="es-ES" b="1" dirty="0" smtClean="0">
                <a:latin typeface="Verdana" panose="020B0604030504040204" pitchFamily="34" charset="0"/>
                <a:ea typeface="Verdana" panose="020B0604030504040204" pitchFamily="34" charset="0"/>
                <a:cs typeface="Verdana" panose="020B0604030504040204" pitchFamily="34" charset="0"/>
              </a:rPr>
              <a:t>DE OBRA TERMINADA EN</a:t>
            </a:r>
          </a:p>
          <a:p>
            <a:pPr marL="82296" indent="0" algn="ctr">
              <a:buNone/>
            </a:pPr>
            <a:r>
              <a:rPr lang="es-ES" b="1" dirty="0" smtClean="0">
                <a:latin typeface="Verdana" panose="020B0604030504040204" pitchFamily="34" charset="0"/>
                <a:ea typeface="Verdana" panose="020B0604030504040204" pitchFamily="34" charset="0"/>
                <a:cs typeface="Verdana" panose="020B0604030504040204" pitchFamily="34" charset="0"/>
              </a:rPr>
              <a:t>VIVIENDA PROTEGIDA DE ARAGÓN </a:t>
            </a:r>
          </a:p>
          <a:p>
            <a:endParaRPr lang="es-ES" dirty="0"/>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a:spLocks noGrp="1"/>
          </p:cNvSpPr>
          <p:nvPr>
            <p:ph type="ftr" sz="quarter" idx="11"/>
          </p:nvPr>
        </p:nvSpPr>
        <p:spPr>
          <a:xfrm>
            <a:off x="6895033" y="6454337"/>
            <a:ext cx="3146846" cy="328464"/>
          </a:xfrm>
        </p:spPr>
        <p:txBody>
          <a:bodyPr/>
          <a:lstStyle/>
          <a:p>
            <a:r>
              <a:rPr lang="es-ES" dirty="0">
                <a:solidFill>
                  <a:srgbClr val="E7DEC9">
                    <a:shade val="50000"/>
                    <a:satMod val="200000"/>
                  </a:srgbClr>
                </a:solidFill>
                <a:latin typeface="Gill Sans MT"/>
              </a:rPr>
              <a:t>Dirección General de Vivienda y Rehabilitación</a:t>
            </a:r>
          </a:p>
        </p:txBody>
      </p:sp>
      <p:pic>
        <p:nvPicPr>
          <p:cNvPr id="2" name="Imagen 1"/>
          <p:cNvPicPr>
            <a:picLocks noChangeAspect="1"/>
          </p:cNvPicPr>
          <p:nvPr/>
        </p:nvPicPr>
        <p:blipFill>
          <a:blip r:embed="rId4"/>
          <a:stretch>
            <a:fillRect/>
          </a:stretch>
        </p:blipFill>
        <p:spPr>
          <a:xfrm>
            <a:off x="7320137" y="3506724"/>
            <a:ext cx="3290198" cy="2509256"/>
          </a:xfrm>
          <a:prstGeom prst="rect">
            <a:avLst/>
          </a:prstGeom>
        </p:spPr>
      </p:pic>
      <p:pic>
        <p:nvPicPr>
          <p:cNvPr id="5" name="Imagen 4"/>
          <p:cNvPicPr>
            <a:picLocks noChangeAspect="1"/>
          </p:cNvPicPr>
          <p:nvPr/>
        </p:nvPicPr>
        <p:blipFill>
          <a:blip r:embed="rId5"/>
          <a:stretch>
            <a:fillRect/>
          </a:stretch>
        </p:blipFill>
        <p:spPr>
          <a:xfrm>
            <a:off x="2604942" y="3122142"/>
            <a:ext cx="3569644" cy="2265838"/>
          </a:xfrm>
          <a:prstGeom prst="rect">
            <a:avLst/>
          </a:prstGeom>
        </p:spPr>
      </p:pic>
      <p:pic>
        <p:nvPicPr>
          <p:cNvPr id="8" name="Imagen 7"/>
          <p:cNvPicPr>
            <a:picLocks noChangeAspect="1"/>
          </p:cNvPicPr>
          <p:nvPr/>
        </p:nvPicPr>
        <p:blipFill>
          <a:blip r:embed="rId6"/>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1538216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49815" y="1487995"/>
            <a:ext cx="2981202" cy="2987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2 Marcador de contenido"/>
          <p:cNvSpPr txBox="1">
            <a:spLocks/>
          </p:cNvSpPr>
          <p:nvPr/>
        </p:nvSpPr>
        <p:spPr>
          <a:xfrm>
            <a:off x="1692322" y="1844824"/>
            <a:ext cx="7983941" cy="4403576"/>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buFont typeface="Wingdings" panose="05000000000000000000" pitchFamily="2" charset="2"/>
              <a:buChar char="ü"/>
            </a:pPr>
            <a:r>
              <a:rPr lang="es-ES" dirty="0" smtClean="0">
                <a:latin typeface="Verdana" panose="020B0604030504040204" pitchFamily="34" charset="0"/>
                <a:ea typeface="Verdana" panose="020B0604030504040204" pitchFamily="34" charset="0"/>
                <a:cs typeface="Verdana" panose="020B0604030504040204" pitchFamily="34" charset="0"/>
              </a:rPr>
              <a:t>1.- Introducción</a:t>
            </a:r>
          </a:p>
          <a:p>
            <a:pPr>
              <a:buFont typeface="Wingdings" panose="05000000000000000000" pitchFamily="2" charset="2"/>
              <a:buChar char="ü"/>
            </a:pPr>
            <a:r>
              <a:rPr lang="es-ES" dirty="0" smtClean="0">
                <a:latin typeface="Verdana" panose="020B0604030504040204" pitchFamily="34" charset="0"/>
                <a:ea typeface="Verdana" panose="020B0604030504040204" pitchFamily="34" charset="0"/>
                <a:cs typeface="Verdana" panose="020B0604030504040204" pitchFamily="34" charset="0"/>
              </a:rPr>
              <a:t>2.- Marco Reglamentario</a:t>
            </a:r>
          </a:p>
          <a:p>
            <a:pPr>
              <a:buFont typeface="Wingdings" panose="05000000000000000000" pitchFamily="2" charset="2"/>
              <a:buChar char="ü"/>
            </a:pPr>
            <a:r>
              <a:rPr lang="es-ES" dirty="0" smtClean="0">
                <a:latin typeface="Verdana" panose="020B0604030504040204" pitchFamily="34" charset="0"/>
                <a:ea typeface="Verdana" panose="020B0604030504040204" pitchFamily="34" charset="0"/>
                <a:cs typeface="Verdana" panose="020B0604030504040204" pitchFamily="34" charset="0"/>
              </a:rPr>
              <a:t>3.- Estudio previo</a:t>
            </a:r>
          </a:p>
          <a:p>
            <a:pPr>
              <a:buFont typeface="Wingdings" panose="05000000000000000000" pitchFamily="2" charset="2"/>
              <a:buChar char="ü"/>
            </a:pPr>
            <a:r>
              <a:rPr lang="es-ES" dirty="0" smtClean="0">
                <a:latin typeface="Verdana" panose="020B0604030504040204" pitchFamily="34" charset="0"/>
                <a:ea typeface="Verdana" panose="020B0604030504040204" pitchFamily="34" charset="0"/>
                <a:cs typeface="Verdana" panose="020B0604030504040204" pitchFamily="34" charset="0"/>
              </a:rPr>
              <a:t>4.- Mediciones acústicas “in situ”</a:t>
            </a:r>
          </a:p>
          <a:p>
            <a:pPr>
              <a:buFont typeface="Wingdings" panose="05000000000000000000" pitchFamily="2" charset="2"/>
              <a:buChar char="ü"/>
            </a:pPr>
            <a:r>
              <a:rPr lang="es-ES" dirty="0" smtClean="0">
                <a:latin typeface="Verdana" panose="020B0604030504040204" pitchFamily="34" charset="0"/>
                <a:ea typeface="Verdana" panose="020B0604030504040204" pitchFamily="34" charset="0"/>
                <a:cs typeface="Verdana" panose="020B0604030504040204" pitchFamily="34" charset="0"/>
              </a:rPr>
              <a:t>5.- Informe de medición</a:t>
            </a:r>
          </a:p>
          <a:p>
            <a:endParaRPr lang="es-ES" dirty="0" smtClean="0"/>
          </a:p>
          <a:p>
            <a:endParaRPr lang="es-ES" dirty="0"/>
          </a:p>
        </p:txBody>
      </p:sp>
      <p:sp>
        <p:nvSpPr>
          <p:cNvPr id="14" name="4 Título"/>
          <p:cNvSpPr>
            <a:spLocks noGrp="1"/>
          </p:cNvSpPr>
          <p:nvPr>
            <p:ph type="title"/>
          </p:nvPr>
        </p:nvSpPr>
        <p:spPr>
          <a:xfrm>
            <a:off x="1435608" y="274638"/>
            <a:ext cx="7498080" cy="1143000"/>
          </a:xfrm>
        </p:spPr>
        <p:txBody>
          <a:bodyPr>
            <a:normAutofit/>
          </a:bodyPr>
          <a:lstStyle/>
          <a:p>
            <a:r>
              <a:rPr lang="es-ES"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CONTENIDO</a:t>
            </a:r>
            <a:endParaRPr lang="es-ES"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1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5 Marcador de pie de página"/>
          <p:cNvSpPr>
            <a:spLocks noGrp="1"/>
          </p:cNvSpPr>
          <p:nvPr>
            <p:ph type="ftr" sz="quarter" idx="11"/>
          </p:nvPr>
        </p:nvSpPr>
        <p:spPr>
          <a:xfrm>
            <a:off x="6895033" y="6454337"/>
            <a:ext cx="3146846" cy="328464"/>
          </a:xfrm>
        </p:spPr>
        <p:txBody>
          <a:bodyPr/>
          <a:lstStyle/>
          <a:p>
            <a:r>
              <a:rPr lang="es-ES" dirty="0">
                <a:solidFill>
                  <a:srgbClr val="E7DEC9">
                    <a:shade val="50000"/>
                    <a:satMod val="200000"/>
                  </a:srgbClr>
                </a:solidFill>
                <a:latin typeface="Gill Sans MT"/>
              </a:rPr>
              <a:t>Dirección General de Vivienda y Rehabilitación</a:t>
            </a:r>
          </a:p>
        </p:txBody>
      </p:sp>
      <p:pic>
        <p:nvPicPr>
          <p:cNvPr id="20" name="Imagen 19"/>
          <p:cNvPicPr>
            <a:picLocks noChangeAspect="1"/>
          </p:cNvPicPr>
          <p:nvPr/>
        </p:nvPicPr>
        <p:blipFill>
          <a:blip r:embed="rId4"/>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63139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14144" y="846161"/>
            <a:ext cx="9997440" cy="5402239"/>
          </a:xfrm>
        </p:spPr>
        <p:txBody>
          <a:bodyPr/>
          <a:lstStyle/>
          <a:p>
            <a:pPr algn="ctr"/>
            <a:endParaRPr lang="es-ES" sz="4400" dirty="0" smtClean="0">
              <a:latin typeface="Verdana" panose="020B0604030504040204" pitchFamily="34" charset="0"/>
              <a:ea typeface="Verdana" panose="020B0604030504040204" pitchFamily="34" charset="0"/>
              <a:cs typeface="Verdana" panose="020B0604030504040204" pitchFamily="34" charset="0"/>
            </a:endParaRPr>
          </a:p>
          <a:p>
            <a:pPr algn="ctr"/>
            <a:endParaRPr lang="es-ES" sz="4400" dirty="0">
              <a:latin typeface="Verdana" panose="020B0604030504040204" pitchFamily="34" charset="0"/>
              <a:ea typeface="Verdana" panose="020B0604030504040204" pitchFamily="34" charset="0"/>
              <a:cs typeface="Verdana" panose="020B0604030504040204" pitchFamily="34" charset="0"/>
            </a:endParaRPr>
          </a:p>
          <a:p>
            <a:pPr marL="82296" indent="0">
              <a:buNone/>
            </a:pPr>
            <a:r>
              <a:rPr lang="es-ES" sz="4400"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INTRODUCCIÓN</a:t>
            </a:r>
          </a:p>
          <a:p>
            <a:pPr marL="82296" indent="0">
              <a:buNone/>
            </a:pPr>
            <a:r>
              <a:rPr lang="es-ES" sz="2000" dirty="0" smtClean="0">
                <a:latin typeface="Verdana" panose="020B0604030504040204" pitchFamily="34" charset="0"/>
                <a:ea typeface="Verdana" panose="020B0604030504040204" pitchFamily="34" charset="0"/>
                <a:cs typeface="Verdana" panose="020B0604030504040204" pitchFamily="34" charset="0"/>
              </a:rPr>
              <a:t>				</a:t>
            </a:r>
          </a:p>
          <a:p>
            <a:pPr marL="1701800" indent="-261938">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Laboratorio Calidad Edificación</a:t>
            </a:r>
          </a:p>
          <a:p>
            <a:pPr marL="1701800" indent="-261938">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Día Internacional de concienciación del Ruido</a:t>
            </a:r>
          </a:p>
          <a:p>
            <a:pPr marL="1701800" indent="-261938">
              <a:buFont typeface="Wingdings" panose="05000000000000000000" pitchFamily="2" charset="2"/>
              <a:buChar char="q"/>
            </a:pPr>
            <a:endParaRPr lang="es-ES" sz="2000" dirty="0" smtClean="0">
              <a:latin typeface="Verdana" panose="020B0604030504040204" pitchFamily="34" charset="0"/>
              <a:ea typeface="Verdana" panose="020B0604030504040204" pitchFamily="34" charset="0"/>
              <a:cs typeface="Verdana" panose="020B0604030504040204" pitchFamily="34" charset="0"/>
            </a:endParaRPr>
          </a:p>
          <a:p>
            <a:pPr lvl="1"/>
            <a:endParaRPr lang="es-ES" sz="2000" dirty="0" smtClean="0">
              <a:latin typeface="Verdana" panose="020B0604030504040204" pitchFamily="34" charset="0"/>
              <a:ea typeface="Verdana" panose="020B0604030504040204" pitchFamily="34" charset="0"/>
              <a:cs typeface="Verdana" panose="020B0604030504040204" pitchFamily="34" charset="0"/>
            </a:endParaRPr>
          </a:p>
          <a:p>
            <a:endParaRPr lang="es-ES" dirty="0"/>
          </a:p>
        </p:txBody>
      </p:sp>
      <p:pic>
        <p:nvPicPr>
          <p:cNvPr id="9"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5 Marcador de pie de página"/>
          <p:cNvSpPr>
            <a:spLocks noGrp="1"/>
          </p:cNvSpPr>
          <p:nvPr>
            <p:ph type="ftr" sz="quarter" idx="11"/>
          </p:nvPr>
        </p:nvSpPr>
        <p:spPr>
          <a:xfrm>
            <a:off x="6895033" y="6454337"/>
            <a:ext cx="3146846" cy="328464"/>
          </a:xfrm>
        </p:spPr>
        <p:txBody>
          <a:bodyPr/>
          <a:lstStyle/>
          <a:p>
            <a:r>
              <a:rPr lang="es-ES" dirty="0">
                <a:solidFill>
                  <a:srgbClr val="E7DEC9">
                    <a:shade val="50000"/>
                    <a:satMod val="200000"/>
                  </a:srgbClr>
                </a:solidFill>
                <a:latin typeface="Gill Sans MT"/>
              </a:rPr>
              <a:t>Dirección General de Vivienda y Rehabilitación</a:t>
            </a:r>
          </a:p>
        </p:txBody>
      </p:sp>
      <p:pic>
        <p:nvPicPr>
          <p:cNvPr id="11" name="Imagen 10"/>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5075818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82296" indent="0" algn="ctr">
              <a:buNone/>
            </a:pPr>
            <a:endParaRPr lang="es-ES" b="1" dirty="0" smtClean="0">
              <a:latin typeface="Century Gothic" panose="020B0502020202020204" pitchFamily="34" charset="0"/>
            </a:endParaRPr>
          </a:p>
          <a:p>
            <a:endParaRPr lang="es-ES" dirty="0"/>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9870" y="3588547"/>
            <a:ext cx="2060848" cy="2060848"/>
          </a:xfrm>
          <a:prstGeom prst="rect">
            <a:avLst/>
          </a:prstGeom>
        </p:spPr>
      </p:pic>
      <p:pic>
        <p:nvPicPr>
          <p:cNvPr id="5" name="Imagen 4"/>
          <p:cNvPicPr>
            <a:picLocks noChangeAspect="1"/>
          </p:cNvPicPr>
          <p:nvPr/>
        </p:nvPicPr>
        <p:blipFill>
          <a:blip r:embed="rId3"/>
          <a:stretch>
            <a:fillRect/>
          </a:stretch>
        </p:blipFill>
        <p:spPr>
          <a:xfrm>
            <a:off x="2406677" y="172219"/>
            <a:ext cx="3741150" cy="2450067"/>
          </a:xfrm>
          <a:prstGeom prst="rect">
            <a:avLst/>
          </a:prstGeom>
        </p:spPr>
      </p:pic>
      <p:pic>
        <p:nvPicPr>
          <p:cNvPr id="11" name="Imagen 10"/>
          <p:cNvPicPr>
            <a:picLocks noChangeAspect="1"/>
          </p:cNvPicPr>
          <p:nvPr/>
        </p:nvPicPr>
        <p:blipFill>
          <a:blip r:embed="rId4"/>
          <a:stretch>
            <a:fillRect/>
          </a:stretch>
        </p:blipFill>
        <p:spPr>
          <a:xfrm>
            <a:off x="6329484" y="1052824"/>
            <a:ext cx="3727672" cy="2271655"/>
          </a:xfrm>
          <a:prstGeom prst="rect">
            <a:avLst/>
          </a:prstGeom>
        </p:spPr>
      </p:pic>
      <p:sp>
        <p:nvSpPr>
          <p:cNvPr id="12" name="Rectángulo 11"/>
          <p:cNvSpPr/>
          <p:nvPr/>
        </p:nvSpPr>
        <p:spPr>
          <a:xfrm>
            <a:off x="2765084" y="1593380"/>
            <a:ext cx="302433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6329485" y="2342318"/>
            <a:ext cx="2654017"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Imagen 12"/>
          <p:cNvPicPr>
            <a:picLocks noChangeAspect="1"/>
          </p:cNvPicPr>
          <p:nvPr/>
        </p:nvPicPr>
        <p:blipFill>
          <a:blip r:embed="rId5"/>
          <a:stretch>
            <a:fillRect/>
          </a:stretch>
        </p:blipFill>
        <p:spPr>
          <a:xfrm>
            <a:off x="2614376" y="172219"/>
            <a:ext cx="6135984" cy="5477176"/>
          </a:xfrm>
          <a:prstGeom prst="rect">
            <a:avLst/>
          </a:prstGeom>
        </p:spPr>
      </p:pic>
      <p:pic>
        <p:nvPicPr>
          <p:cNvPr id="15"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5 Marcador de pie de página"/>
          <p:cNvSpPr>
            <a:spLocks noGrp="1"/>
          </p:cNvSpPr>
          <p:nvPr>
            <p:ph type="ftr" sz="quarter" idx="11"/>
          </p:nvPr>
        </p:nvSpPr>
        <p:spPr>
          <a:xfrm>
            <a:off x="6895033" y="6454337"/>
            <a:ext cx="3146846" cy="328464"/>
          </a:xfrm>
        </p:spPr>
        <p:txBody>
          <a:bodyPr/>
          <a:lstStyle/>
          <a:p>
            <a:r>
              <a:rPr lang="es-ES" dirty="0">
                <a:solidFill>
                  <a:srgbClr val="E7DEC9">
                    <a:shade val="50000"/>
                    <a:satMod val="200000"/>
                  </a:srgbClr>
                </a:solidFill>
                <a:latin typeface="Gill Sans MT"/>
              </a:rPr>
              <a:t>Dirección General de Vivienda y Rehabilitación</a:t>
            </a:r>
          </a:p>
        </p:txBody>
      </p:sp>
      <p:pic>
        <p:nvPicPr>
          <p:cNvPr id="17" name="Imagen 16"/>
          <p:cNvPicPr>
            <a:picLocks noChangeAspect="1"/>
          </p:cNvPicPr>
          <p:nvPr/>
        </p:nvPicPr>
        <p:blipFill>
          <a:blip r:embed="rId7"/>
          <a:stretch>
            <a:fillRect/>
          </a:stretch>
        </p:blipFill>
        <p:spPr>
          <a:xfrm>
            <a:off x="10041879" y="6347420"/>
            <a:ext cx="1007121" cy="490578"/>
          </a:xfrm>
          <a:prstGeom prst="rect">
            <a:avLst/>
          </a:prstGeom>
        </p:spPr>
      </p:pic>
      <p:pic>
        <p:nvPicPr>
          <p:cNvPr id="10" name="Imagen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78933" y="1956870"/>
            <a:ext cx="1823479" cy="1367609"/>
          </a:xfrm>
          <a:prstGeom prst="rect">
            <a:avLst/>
          </a:prstGeom>
        </p:spPr>
      </p:pic>
    </p:spTree>
    <p:extLst>
      <p:ext uri="{BB962C8B-B14F-4D97-AF65-F5344CB8AC3E}">
        <p14:creationId xmlns:p14="http://schemas.microsoft.com/office/powerpoint/2010/main" val="1285368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4144" y="522515"/>
            <a:ext cx="9997440" cy="5725886"/>
          </a:xfrm>
        </p:spPr>
        <p:txBody>
          <a:bodyPr>
            <a:normAutofit/>
          </a:bodyPr>
          <a:lstStyle/>
          <a:p>
            <a:pPr marL="82296" indent="0" algn="just">
              <a:buNone/>
            </a:pPr>
            <a:r>
              <a:rPr lang="es-ES" sz="1800" b="1" dirty="0" smtClean="0">
                <a:latin typeface="Verdana" panose="020B0604030504040204" pitchFamily="34" charset="0"/>
                <a:ea typeface="Verdana" panose="020B0604030504040204" pitchFamily="34" charset="0"/>
                <a:cs typeface="Verdana" panose="020B0604030504040204" pitchFamily="34" charset="0"/>
              </a:rPr>
              <a:t>-Real </a:t>
            </a:r>
            <a:r>
              <a:rPr lang="es-ES" sz="1800" b="1" dirty="0">
                <a:latin typeface="Verdana" panose="020B0604030504040204" pitchFamily="34" charset="0"/>
                <a:ea typeface="Verdana" panose="020B0604030504040204" pitchFamily="34" charset="0"/>
                <a:cs typeface="Verdana" panose="020B0604030504040204" pitchFamily="34" charset="0"/>
              </a:rPr>
              <a:t>Decreto </a:t>
            </a:r>
            <a:r>
              <a:rPr lang="es-ES" sz="1800" b="1" dirty="0" smtClean="0">
                <a:latin typeface="Verdana" panose="020B0604030504040204" pitchFamily="34" charset="0"/>
                <a:ea typeface="Verdana" panose="020B0604030504040204" pitchFamily="34" charset="0"/>
                <a:cs typeface="Verdana" panose="020B0604030504040204" pitchFamily="34" charset="0"/>
              </a:rPr>
              <a:t>410/2010</a:t>
            </a:r>
            <a:r>
              <a:rPr lang="es-ES" sz="1800" b="1" dirty="0">
                <a:latin typeface="Verdana" panose="020B0604030504040204" pitchFamily="34" charset="0"/>
                <a:ea typeface="Verdana" panose="020B0604030504040204" pitchFamily="34" charset="0"/>
                <a:cs typeface="Verdana" panose="020B0604030504040204" pitchFamily="34" charset="0"/>
              </a:rPr>
              <a:t>, </a:t>
            </a:r>
            <a:r>
              <a:rPr lang="es-ES" sz="1800" dirty="0">
                <a:latin typeface="Verdana" panose="020B0604030504040204" pitchFamily="34" charset="0"/>
                <a:ea typeface="Verdana" panose="020B0604030504040204" pitchFamily="34" charset="0"/>
                <a:cs typeface="Verdana" panose="020B0604030504040204" pitchFamily="34" charset="0"/>
              </a:rPr>
              <a:t>de 31 de marzo, por el que se desarrollan los </a:t>
            </a:r>
            <a:r>
              <a:rPr lang="es-ES" sz="1800" b="1" dirty="0">
                <a:latin typeface="Verdana" panose="020B0604030504040204" pitchFamily="34" charset="0"/>
                <a:ea typeface="Verdana" panose="020B0604030504040204" pitchFamily="34" charset="0"/>
                <a:cs typeface="Verdana" panose="020B0604030504040204" pitchFamily="34" charset="0"/>
              </a:rPr>
              <a:t>requisitos exigibles a las entidades </a:t>
            </a:r>
            <a:r>
              <a:rPr lang="es-ES" sz="1800" dirty="0">
                <a:latin typeface="Verdana" panose="020B0604030504040204" pitchFamily="34" charset="0"/>
                <a:ea typeface="Verdana" panose="020B0604030504040204" pitchFamily="34" charset="0"/>
                <a:cs typeface="Verdana" panose="020B0604030504040204" pitchFamily="34" charset="0"/>
              </a:rPr>
              <a:t>de control de calidad de la edificación y a los </a:t>
            </a:r>
            <a:r>
              <a:rPr lang="es-ES" sz="1800" b="1" dirty="0">
                <a:latin typeface="Verdana" panose="020B0604030504040204" pitchFamily="34" charset="0"/>
                <a:ea typeface="Verdana" panose="020B0604030504040204" pitchFamily="34" charset="0"/>
                <a:cs typeface="Verdana" panose="020B0604030504040204" pitchFamily="34" charset="0"/>
              </a:rPr>
              <a:t>laboratorios de ensayos para el control de calidad de la edificación, </a:t>
            </a:r>
            <a:r>
              <a:rPr lang="es-ES" sz="1800" dirty="0">
                <a:latin typeface="Verdana" panose="020B0604030504040204" pitchFamily="34" charset="0"/>
                <a:ea typeface="Verdana" panose="020B0604030504040204" pitchFamily="34" charset="0"/>
                <a:cs typeface="Verdana" panose="020B0604030504040204" pitchFamily="34" charset="0"/>
              </a:rPr>
              <a:t>para el ejercicio de su actividad</a:t>
            </a:r>
            <a:r>
              <a:rPr lang="es-ES" sz="1800" dirty="0" smtClean="0">
                <a:latin typeface="Verdana" panose="020B0604030504040204" pitchFamily="34" charset="0"/>
                <a:ea typeface="Verdana" panose="020B0604030504040204" pitchFamily="34" charset="0"/>
                <a:cs typeface="Verdana" panose="020B0604030504040204" pitchFamily="34" charset="0"/>
              </a:rPr>
              <a:t>.</a:t>
            </a:r>
          </a:p>
          <a:p>
            <a:pPr marL="889254" lvl="2" indent="-285750" algn="just">
              <a:buFontTx/>
              <a:buChar char="-"/>
            </a:pPr>
            <a:r>
              <a:rPr lang="es-ES" sz="1800" dirty="0" smtClean="0">
                <a:latin typeface="Verdana" panose="020B0604030504040204" pitchFamily="34" charset="0"/>
                <a:ea typeface="Verdana" panose="020B0604030504040204" pitchFamily="34" charset="0"/>
                <a:cs typeface="Verdana" panose="020B0604030504040204" pitchFamily="34" charset="0"/>
              </a:rPr>
              <a:t>objeto: </a:t>
            </a:r>
            <a:r>
              <a:rPr lang="es-ES" sz="1800" dirty="0">
                <a:latin typeface="Verdana" panose="020B0604030504040204" pitchFamily="34" charset="0"/>
                <a:ea typeface="Verdana" panose="020B0604030504040204" pitchFamily="34" charset="0"/>
                <a:cs typeface="Verdana" panose="020B0604030504040204" pitchFamily="34" charset="0"/>
              </a:rPr>
              <a:t>requisitos exigibles a las entidades de control de calidad de la edificación y a los laboratorios de ensayos para el control de calidad de la edificación previstos en el artículo 14 de la Ley 38/1999, de 5 de noviembre, de Ordenación de la Edificación, para el ejercicio de su actividad en todo el territorio español</a:t>
            </a:r>
            <a:r>
              <a:rPr lang="es-ES" sz="1800" dirty="0" smtClean="0">
                <a:latin typeface="Verdana" panose="020B0604030504040204" pitchFamily="34" charset="0"/>
                <a:ea typeface="Verdana" panose="020B0604030504040204" pitchFamily="34" charset="0"/>
                <a:cs typeface="Verdana" panose="020B0604030504040204" pitchFamily="34" charset="0"/>
              </a:rPr>
              <a:t>.</a:t>
            </a:r>
          </a:p>
          <a:p>
            <a:pPr marL="889254" lvl="2" indent="-285750" algn="just">
              <a:buFontTx/>
              <a:buChar char="-"/>
            </a:pPr>
            <a:r>
              <a:rPr lang="es-ES" sz="1800" dirty="0" smtClean="0">
                <a:latin typeface="Verdana" panose="020B0604030504040204" pitchFamily="34" charset="0"/>
                <a:ea typeface="Verdana" panose="020B0604030504040204" pitchFamily="34" charset="0"/>
                <a:cs typeface="Verdana" panose="020B0604030504040204" pitchFamily="34" charset="0"/>
              </a:rPr>
              <a:t>Requisitos técnicos exigibles: anexo I y II del Real Decreto</a:t>
            </a:r>
          </a:p>
          <a:p>
            <a:pPr marL="889254" lvl="2" indent="-285750" algn="just">
              <a:buFontTx/>
              <a:buChar char="-"/>
            </a:pPr>
            <a:r>
              <a:rPr lang="es-ES" sz="1800" dirty="0">
                <a:latin typeface="Verdana" panose="020B0604030504040204" pitchFamily="34" charset="0"/>
                <a:ea typeface="Verdana" panose="020B0604030504040204" pitchFamily="34" charset="0"/>
                <a:cs typeface="Verdana" panose="020B0604030504040204" pitchFamily="34" charset="0"/>
              </a:rPr>
              <a:t>Las entidades y laboratorios presentarán ante el </a:t>
            </a:r>
            <a:r>
              <a:rPr lang="es-ES" sz="1800" b="1" dirty="0">
                <a:latin typeface="Verdana" panose="020B0604030504040204" pitchFamily="34" charset="0"/>
                <a:ea typeface="Verdana" panose="020B0604030504040204" pitchFamily="34" charset="0"/>
                <a:cs typeface="Verdana" panose="020B0604030504040204" pitchFamily="34" charset="0"/>
              </a:rPr>
              <a:t>Órgano competente </a:t>
            </a:r>
            <a:r>
              <a:rPr lang="es-ES" sz="1800" dirty="0">
                <a:latin typeface="Verdana" panose="020B0604030504040204" pitchFamily="34" charset="0"/>
                <a:ea typeface="Verdana" panose="020B0604030504040204" pitchFamily="34" charset="0"/>
                <a:cs typeface="Verdana" panose="020B0604030504040204" pitchFamily="34" charset="0"/>
              </a:rPr>
              <a:t>una </a:t>
            </a:r>
            <a:r>
              <a:rPr lang="es-ES" sz="1800" b="1" dirty="0">
                <a:latin typeface="Verdana" panose="020B0604030504040204" pitchFamily="34" charset="0"/>
                <a:ea typeface="Verdana" panose="020B0604030504040204" pitchFamily="34" charset="0"/>
                <a:cs typeface="Verdana" panose="020B0604030504040204" pitchFamily="34" charset="0"/>
              </a:rPr>
              <a:t>declaración responsable con carácter previo al inicio de su actividad</a:t>
            </a:r>
            <a:r>
              <a:rPr lang="es-ES" sz="1800" dirty="0">
                <a:latin typeface="Verdana" panose="020B0604030504040204" pitchFamily="34" charset="0"/>
                <a:ea typeface="Verdana" panose="020B0604030504040204" pitchFamily="34" charset="0"/>
                <a:cs typeface="Verdana" panose="020B0604030504040204" pitchFamily="34" charset="0"/>
              </a:rPr>
              <a:t>. Esta declaración permitirá, con carácter indefinido, </a:t>
            </a:r>
            <a:r>
              <a:rPr lang="es-ES" sz="1800" b="1" dirty="0">
                <a:latin typeface="Verdana" panose="020B0604030504040204" pitchFamily="34" charset="0"/>
                <a:ea typeface="Verdana" panose="020B0604030504040204" pitchFamily="34" charset="0"/>
                <a:cs typeface="Verdana" panose="020B0604030504040204" pitchFamily="34" charset="0"/>
              </a:rPr>
              <a:t>ejercer su actividad </a:t>
            </a:r>
            <a:r>
              <a:rPr lang="es-ES" sz="1800" dirty="0">
                <a:latin typeface="Verdana" panose="020B0604030504040204" pitchFamily="34" charset="0"/>
                <a:ea typeface="Verdana" panose="020B0604030504040204" pitchFamily="34" charset="0"/>
                <a:cs typeface="Verdana" panose="020B0604030504040204" pitchFamily="34" charset="0"/>
              </a:rPr>
              <a:t>en todo el territorio español a la entidad como entidad de control de calidad de la edificación en los campos en los que declara cumplir los requisitos exigibles, y al laboratorio como laboratorio de ensayos para el control de calidad de la edificación para la realización de los ensayos y pruebas de servicio para los que declara cumplir los requisitos exigibles.</a:t>
            </a:r>
          </a:p>
          <a:p>
            <a:pPr marL="82296" indent="0" algn="just">
              <a:buNone/>
            </a:pPr>
            <a:endParaRPr lang="es-ES" sz="18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6"/>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794379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4144" y="522515"/>
            <a:ext cx="9997440" cy="5725886"/>
          </a:xfrm>
        </p:spPr>
        <p:txBody>
          <a:bodyPr>
            <a:normAutofit/>
          </a:bodyPr>
          <a:lstStyle/>
          <a:p>
            <a:pPr marL="82296" indent="0" algn="just">
              <a:buNone/>
            </a:pPr>
            <a:r>
              <a:rPr lang="es-ES" sz="1800" b="1" dirty="0" smtClean="0">
                <a:latin typeface="Verdana" panose="020B0604030504040204" pitchFamily="34" charset="0"/>
                <a:ea typeface="Verdana" panose="020B0604030504040204" pitchFamily="34" charset="0"/>
                <a:cs typeface="Verdana" panose="020B0604030504040204" pitchFamily="34" charset="0"/>
              </a:rPr>
              <a:t>-Real </a:t>
            </a:r>
            <a:r>
              <a:rPr lang="es-ES" sz="1800" b="1" dirty="0">
                <a:latin typeface="Verdana" panose="020B0604030504040204" pitchFamily="34" charset="0"/>
                <a:ea typeface="Verdana" panose="020B0604030504040204" pitchFamily="34" charset="0"/>
                <a:cs typeface="Verdana" panose="020B0604030504040204" pitchFamily="34" charset="0"/>
              </a:rPr>
              <a:t>Decreto 410/2010, </a:t>
            </a:r>
            <a:r>
              <a:rPr lang="es-ES" sz="1800" dirty="0">
                <a:latin typeface="Verdana" panose="020B0604030504040204" pitchFamily="34" charset="0"/>
                <a:ea typeface="Verdana" panose="020B0604030504040204" pitchFamily="34" charset="0"/>
                <a:cs typeface="Verdana" panose="020B0604030504040204" pitchFamily="34" charset="0"/>
              </a:rPr>
              <a:t>de 31 de marzo, por el que se desarrollan los </a:t>
            </a:r>
            <a:r>
              <a:rPr lang="es-ES" sz="1800" b="1" dirty="0">
                <a:latin typeface="Verdana" panose="020B0604030504040204" pitchFamily="34" charset="0"/>
                <a:ea typeface="Verdana" panose="020B0604030504040204" pitchFamily="34" charset="0"/>
                <a:cs typeface="Verdana" panose="020B0604030504040204" pitchFamily="34" charset="0"/>
              </a:rPr>
              <a:t>requisitos exigibles a las entidades </a:t>
            </a:r>
            <a:r>
              <a:rPr lang="es-ES" sz="1800" dirty="0">
                <a:latin typeface="Verdana" panose="020B0604030504040204" pitchFamily="34" charset="0"/>
                <a:ea typeface="Verdana" panose="020B0604030504040204" pitchFamily="34" charset="0"/>
                <a:cs typeface="Verdana" panose="020B0604030504040204" pitchFamily="34" charset="0"/>
              </a:rPr>
              <a:t>de control de calidad de la edificación y a los </a:t>
            </a:r>
            <a:r>
              <a:rPr lang="es-ES" sz="1800" b="1" dirty="0">
                <a:latin typeface="Verdana" panose="020B0604030504040204" pitchFamily="34" charset="0"/>
                <a:ea typeface="Verdana" panose="020B0604030504040204" pitchFamily="34" charset="0"/>
                <a:cs typeface="Verdana" panose="020B0604030504040204" pitchFamily="34" charset="0"/>
              </a:rPr>
              <a:t>laboratorios de ensayos para el control de calidad de la edificación, </a:t>
            </a:r>
            <a:r>
              <a:rPr lang="es-ES" sz="1800" dirty="0">
                <a:latin typeface="Verdana" panose="020B0604030504040204" pitchFamily="34" charset="0"/>
                <a:ea typeface="Verdana" panose="020B0604030504040204" pitchFamily="34" charset="0"/>
                <a:cs typeface="Verdana" panose="020B0604030504040204" pitchFamily="34" charset="0"/>
              </a:rPr>
              <a:t>para el ejercicio de su actividad</a:t>
            </a:r>
            <a:r>
              <a:rPr lang="es-ES" sz="1800" dirty="0" smtClean="0">
                <a:latin typeface="Verdana" panose="020B0604030504040204" pitchFamily="34" charset="0"/>
                <a:ea typeface="Verdana" panose="020B0604030504040204" pitchFamily="34" charset="0"/>
                <a:cs typeface="Verdana" panose="020B0604030504040204" pitchFamily="34" charset="0"/>
              </a:rPr>
              <a:t>.</a:t>
            </a:r>
          </a:p>
          <a:p>
            <a:pPr marL="889254" lvl="2" indent="-285750" algn="just">
              <a:buFontTx/>
              <a:buChar char="-"/>
            </a:pPr>
            <a:r>
              <a:rPr lang="es-ES" sz="1800" dirty="0" smtClean="0">
                <a:latin typeface="Verdana" panose="020B0604030504040204" pitchFamily="34" charset="0"/>
                <a:ea typeface="Verdana" panose="020B0604030504040204" pitchFamily="34" charset="0"/>
                <a:cs typeface="Verdana" panose="020B0604030504040204" pitchFamily="34" charset="0"/>
              </a:rPr>
              <a:t>CTE DB HR. 5,3 Control de la obra terminada</a:t>
            </a:r>
          </a:p>
          <a:p>
            <a:pPr marL="1099566" lvl="3" indent="-285750" algn="just">
              <a:buFontTx/>
              <a:buChar char="-"/>
            </a:pPr>
            <a:r>
              <a:rPr lang="es-ES" sz="1800" dirty="0">
                <a:latin typeface="Verdana" panose="020B0604030504040204" pitchFamily="34" charset="0"/>
                <a:ea typeface="Verdana" panose="020B0604030504040204" pitchFamily="34" charset="0"/>
                <a:cs typeface="Verdana" panose="020B0604030504040204" pitchFamily="34" charset="0"/>
              </a:rPr>
              <a:t>En el caso de que se realicen </a:t>
            </a:r>
            <a:r>
              <a:rPr lang="es-ES" sz="1800" b="1" dirty="0">
                <a:latin typeface="Verdana" panose="020B0604030504040204" pitchFamily="34" charset="0"/>
                <a:ea typeface="Verdana" panose="020B0604030504040204" pitchFamily="34" charset="0"/>
                <a:cs typeface="Verdana" panose="020B0604030504040204" pitchFamily="34" charset="0"/>
              </a:rPr>
              <a:t>mediciones in situ</a:t>
            </a:r>
            <a:r>
              <a:rPr lang="es-ES" sz="1800" dirty="0">
                <a:latin typeface="Verdana" panose="020B0604030504040204" pitchFamily="34" charset="0"/>
                <a:ea typeface="Verdana" panose="020B0604030504040204" pitchFamily="34" charset="0"/>
                <a:cs typeface="Verdana" panose="020B0604030504040204" pitchFamily="34" charset="0"/>
              </a:rPr>
              <a:t> para comprobar las exigencias de aislamiento acústico a ruido aéreo, de aislamiento acústico a ruido de impactos y de limitación del tiempo de reverberación, se realizarán por </a:t>
            </a:r>
            <a:r>
              <a:rPr lang="es-ES" sz="1800" b="1" dirty="0">
                <a:latin typeface="Verdana" panose="020B0604030504040204" pitchFamily="34" charset="0"/>
                <a:ea typeface="Verdana" panose="020B0604030504040204" pitchFamily="34" charset="0"/>
                <a:cs typeface="Verdana" panose="020B0604030504040204" pitchFamily="34" charset="0"/>
              </a:rPr>
              <a:t>laboratorios acreditados </a:t>
            </a:r>
            <a:r>
              <a:rPr lang="es-ES" sz="1800" dirty="0">
                <a:latin typeface="Verdana" panose="020B0604030504040204" pitchFamily="34" charset="0"/>
                <a:ea typeface="Verdana" panose="020B0604030504040204" pitchFamily="34" charset="0"/>
                <a:cs typeface="Verdana" panose="020B0604030504040204" pitchFamily="34" charset="0"/>
              </a:rPr>
              <a:t>y conforme a lo establecido en las UNE EN ISO 140 4 y UNE EN ISO 140 5 para ruido aéreo, en la UNE EN ISO 140 7 para ruido de impactos y en la UNE EN ISO 3382 para tiempo de reverberación. La valoración global de resultados de las mediciones de aislamiento se realizará conforme a las definiciones de diferencia de niveles estandarizada para cada tipo de ruido según lo establecido en el Anejo H. </a:t>
            </a:r>
          </a:p>
          <a:p>
            <a:pPr marL="813816" lvl="3" indent="0" algn="just">
              <a:buNone/>
            </a:pPr>
            <a:endParaRPr lang="es-ES" sz="1400" dirty="0" smtClean="0">
              <a:latin typeface="Verdana" panose="020B0604030504040204" pitchFamily="34" charset="0"/>
              <a:ea typeface="Verdana" panose="020B0604030504040204" pitchFamily="34" charset="0"/>
              <a:cs typeface="Verdana" panose="020B0604030504040204" pitchFamily="34" charset="0"/>
            </a:endParaRPr>
          </a:p>
          <a:p>
            <a:pPr marL="82296" indent="0" algn="just">
              <a:buNone/>
            </a:pPr>
            <a:endParaRPr lang="es-ES" sz="18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6"/>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708694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4144" y="522515"/>
            <a:ext cx="9997440" cy="5725886"/>
          </a:xfrm>
        </p:spPr>
        <p:txBody>
          <a:bodyPr>
            <a:normAutofit/>
          </a:bodyPr>
          <a:lstStyle/>
          <a:p>
            <a:pPr marL="82296" indent="0" algn="just">
              <a:buNone/>
            </a:pPr>
            <a:endParaRPr lang="es-ES" sz="1400" dirty="0" smtClean="0">
              <a:latin typeface="Verdana" panose="020B0604030504040204" pitchFamily="34" charset="0"/>
              <a:ea typeface="Verdana" panose="020B0604030504040204" pitchFamily="34" charset="0"/>
              <a:cs typeface="Verdana" panose="020B0604030504040204" pitchFamily="34" charset="0"/>
            </a:endParaRPr>
          </a:p>
          <a:p>
            <a:pPr marL="82296" indent="0" algn="just">
              <a:buNone/>
            </a:pPr>
            <a:endParaRPr lang="es-ES" sz="18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6"/>
          <p:cNvPicPr>
            <a:picLocks noChangeAspect="1"/>
          </p:cNvPicPr>
          <p:nvPr/>
        </p:nvPicPr>
        <p:blipFill>
          <a:blip r:embed="rId3"/>
          <a:stretch>
            <a:fillRect/>
          </a:stretch>
        </p:blipFill>
        <p:spPr>
          <a:xfrm>
            <a:off x="10041879" y="6347420"/>
            <a:ext cx="1007121" cy="490578"/>
          </a:xfrm>
          <a:prstGeom prst="rect">
            <a:avLst/>
          </a:prstGeom>
        </p:spPr>
      </p:pic>
      <p:pic>
        <p:nvPicPr>
          <p:cNvPr id="2" name="Imagen 1"/>
          <p:cNvPicPr>
            <a:picLocks noChangeAspect="1"/>
          </p:cNvPicPr>
          <p:nvPr/>
        </p:nvPicPr>
        <p:blipFill rotWithShape="1">
          <a:blip r:embed="rId4"/>
          <a:srcRect l="23810" t="10458" r="23016" b="8130"/>
          <a:stretch/>
        </p:blipFill>
        <p:spPr>
          <a:xfrm>
            <a:off x="3262654" y="35858"/>
            <a:ext cx="7264758" cy="6256365"/>
          </a:xfrm>
          <a:prstGeom prst="rect">
            <a:avLst/>
          </a:prstGeom>
        </p:spPr>
      </p:pic>
      <p:sp>
        <p:nvSpPr>
          <p:cNvPr id="4" name="Elipse 3"/>
          <p:cNvSpPr/>
          <p:nvPr/>
        </p:nvSpPr>
        <p:spPr>
          <a:xfrm>
            <a:off x="6680200" y="5113867"/>
            <a:ext cx="1320800" cy="812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75030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4144" y="522515"/>
            <a:ext cx="9997440" cy="5725886"/>
          </a:xfrm>
        </p:spPr>
        <p:txBody>
          <a:bodyPr>
            <a:normAutofit/>
          </a:bodyPr>
          <a:lstStyle/>
          <a:p>
            <a:pPr marL="82296" indent="0" algn="just">
              <a:buNone/>
            </a:pPr>
            <a:endParaRPr lang="es-ES" sz="1400" dirty="0" smtClean="0">
              <a:latin typeface="Verdana" panose="020B0604030504040204" pitchFamily="34" charset="0"/>
              <a:ea typeface="Verdana" panose="020B0604030504040204" pitchFamily="34" charset="0"/>
              <a:cs typeface="Verdana" panose="020B0604030504040204" pitchFamily="34" charset="0"/>
            </a:endParaRPr>
          </a:p>
          <a:p>
            <a:pPr marL="82296" indent="0" algn="just">
              <a:buNone/>
            </a:pPr>
            <a:endParaRPr lang="es-ES" sz="18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6"/>
          <p:cNvPicPr>
            <a:picLocks noChangeAspect="1"/>
          </p:cNvPicPr>
          <p:nvPr/>
        </p:nvPicPr>
        <p:blipFill>
          <a:blip r:embed="rId3"/>
          <a:stretch>
            <a:fillRect/>
          </a:stretch>
        </p:blipFill>
        <p:spPr>
          <a:xfrm>
            <a:off x="10041879" y="6347420"/>
            <a:ext cx="1007121" cy="490578"/>
          </a:xfrm>
          <a:prstGeom prst="rect">
            <a:avLst/>
          </a:prstGeom>
        </p:spPr>
      </p:pic>
      <p:pic>
        <p:nvPicPr>
          <p:cNvPr id="4" name="Imagen 3"/>
          <p:cNvPicPr>
            <a:picLocks noChangeAspect="1"/>
          </p:cNvPicPr>
          <p:nvPr/>
        </p:nvPicPr>
        <p:blipFill rotWithShape="1">
          <a:blip r:embed="rId4"/>
          <a:srcRect l="26667" t="10741" r="22687" b="23132"/>
          <a:stretch/>
        </p:blipFill>
        <p:spPr>
          <a:xfrm>
            <a:off x="1447263" y="152401"/>
            <a:ext cx="7962900" cy="5848350"/>
          </a:xfrm>
          <a:prstGeom prst="rect">
            <a:avLst/>
          </a:prstGeom>
        </p:spPr>
      </p:pic>
      <p:sp>
        <p:nvSpPr>
          <p:cNvPr id="9" name="Rectángulo 8"/>
          <p:cNvSpPr/>
          <p:nvPr/>
        </p:nvSpPr>
        <p:spPr>
          <a:xfrm>
            <a:off x="6191250" y="1266825"/>
            <a:ext cx="5888979" cy="879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p:cNvPicPr>
            <a:picLocks noChangeAspect="1"/>
          </p:cNvPicPr>
          <p:nvPr/>
        </p:nvPicPr>
        <p:blipFill rotWithShape="1">
          <a:blip r:embed="rId5"/>
          <a:srcRect l="33125" t="58889" r="32605" b="34444"/>
          <a:stretch/>
        </p:blipFill>
        <p:spPr>
          <a:xfrm>
            <a:off x="6301447" y="1412344"/>
            <a:ext cx="5662958" cy="619655"/>
          </a:xfrm>
          <a:prstGeom prst="rect">
            <a:avLst/>
          </a:prstGeom>
        </p:spPr>
      </p:pic>
      <p:sp>
        <p:nvSpPr>
          <p:cNvPr id="10" name="Elipse 9"/>
          <p:cNvSpPr/>
          <p:nvPr/>
        </p:nvSpPr>
        <p:spPr>
          <a:xfrm>
            <a:off x="10608732" y="1735667"/>
            <a:ext cx="203201" cy="2201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3759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4144" y="522515"/>
            <a:ext cx="9997440" cy="5725886"/>
          </a:xfrm>
        </p:spPr>
        <p:txBody>
          <a:bodyPr>
            <a:normAutofit/>
          </a:bodyPr>
          <a:lstStyle/>
          <a:p>
            <a:pPr marL="82296" indent="0" algn="just">
              <a:buNone/>
            </a:pPr>
            <a:endParaRPr lang="es-ES" sz="1400" dirty="0" smtClean="0">
              <a:latin typeface="Verdana" panose="020B0604030504040204" pitchFamily="34" charset="0"/>
              <a:ea typeface="Verdana" panose="020B0604030504040204" pitchFamily="34" charset="0"/>
              <a:cs typeface="Verdana" panose="020B0604030504040204" pitchFamily="34" charset="0"/>
            </a:endParaRPr>
          </a:p>
          <a:p>
            <a:pPr marL="82296" indent="0" algn="just">
              <a:buNone/>
            </a:pPr>
            <a:endParaRPr lang="es-ES" sz="18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6"/>
          <p:cNvPicPr>
            <a:picLocks noChangeAspect="1"/>
          </p:cNvPicPr>
          <p:nvPr/>
        </p:nvPicPr>
        <p:blipFill>
          <a:blip r:embed="rId3"/>
          <a:stretch>
            <a:fillRect/>
          </a:stretch>
        </p:blipFill>
        <p:spPr>
          <a:xfrm>
            <a:off x="10041879" y="6347420"/>
            <a:ext cx="1007121" cy="490578"/>
          </a:xfrm>
          <a:prstGeom prst="rect">
            <a:avLst/>
          </a:prstGeom>
        </p:spPr>
      </p:pic>
      <p:pic>
        <p:nvPicPr>
          <p:cNvPr id="2" name="Imagen 1"/>
          <p:cNvPicPr>
            <a:picLocks noChangeAspect="1"/>
          </p:cNvPicPr>
          <p:nvPr/>
        </p:nvPicPr>
        <p:blipFill rotWithShape="1">
          <a:blip r:embed="rId4"/>
          <a:srcRect l="21754" t="15654" r="22929" b="11970"/>
          <a:stretch/>
        </p:blipFill>
        <p:spPr>
          <a:xfrm>
            <a:off x="2818333" y="293426"/>
            <a:ext cx="8153400" cy="6000536"/>
          </a:xfrm>
          <a:prstGeom prst="rect">
            <a:avLst/>
          </a:prstGeom>
        </p:spPr>
      </p:pic>
    </p:spTree>
    <p:extLst>
      <p:ext uri="{BB962C8B-B14F-4D97-AF65-F5344CB8AC3E}">
        <p14:creationId xmlns:p14="http://schemas.microsoft.com/office/powerpoint/2010/main" val="41544375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4144" y="522515"/>
            <a:ext cx="9997440" cy="5725886"/>
          </a:xfrm>
        </p:spPr>
        <p:txBody>
          <a:bodyPr>
            <a:normAutofit/>
          </a:bodyPr>
          <a:lstStyle/>
          <a:p>
            <a:pPr marL="82296" indent="0">
              <a:buNone/>
            </a:pPr>
            <a:r>
              <a:rPr lang="es-ES" sz="1700" dirty="0" smtClean="0">
                <a:latin typeface="Verdana" panose="020B0604030504040204" pitchFamily="34" charset="0"/>
                <a:ea typeface="Verdana" panose="020B0604030504040204" pitchFamily="34" charset="0"/>
                <a:cs typeface="Verdana" panose="020B0604030504040204" pitchFamily="34" charset="0"/>
              </a:rPr>
              <a:t>En </a:t>
            </a:r>
            <a:r>
              <a:rPr lang="es-ES" sz="1700" dirty="0">
                <a:latin typeface="Verdana" panose="020B0604030504040204" pitchFamily="34" charset="0"/>
                <a:ea typeface="Verdana" panose="020B0604030504040204" pitchFamily="34" charset="0"/>
                <a:cs typeface="Verdana" panose="020B0604030504040204" pitchFamily="34" charset="0"/>
              </a:rPr>
              <a:t>el </a:t>
            </a:r>
            <a:r>
              <a:rPr lang="es-ES" sz="1700" b="1" dirty="0">
                <a:latin typeface="Verdana" panose="020B0604030504040204" pitchFamily="34" charset="0"/>
                <a:ea typeface="Verdana" panose="020B0604030504040204" pitchFamily="34" charset="0"/>
                <a:cs typeface="Verdana" panose="020B0604030504040204" pitchFamily="34" charset="0"/>
              </a:rPr>
              <a:t>CTE</a:t>
            </a:r>
            <a:r>
              <a:rPr lang="es-ES" sz="1700" dirty="0">
                <a:latin typeface="Verdana" panose="020B0604030504040204" pitchFamily="34" charset="0"/>
                <a:ea typeface="Verdana" panose="020B0604030504040204" pitchFamily="34" charset="0"/>
                <a:cs typeface="Verdana" panose="020B0604030504040204" pitchFamily="34" charset="0"/>
              </a:rPr>
              <a:t> regula y define el contenido del plan de control –no regula cómo hacer y contenidos de los programas de control.</a:t>
            </a:r>
          </a:p>
          <a:p>
            <a:pPr marL="82296" indent="0">
              <a:buNone/>
            </a:pPr>
            <a:r>
              <a:rPr lang="es-ES" sz="1700" dirty="0">
                <a:latin typeface="Verdana" panose="020B0604030504040204" pitchFamily="34" charset="0"/>
                <a:ea typeface="Verdana" panose="020B0604030504040204" pitchFamily="34" charset="0"/>
                <a:cs typeface="Verdana" panose="020B0604030504040204" pitchFamily="34" charset="0"/>
              </a:rPr>
              <a:t>-Comunidades Autónomas –legislación sectorial –sobre calidad de la edificación</a:t>
            </a:r>
          </a:p>
          <a:p>
            <a:pPr marL="82296" indent="0">
              <a:buNone/>
            </a:pPr>
            <a:r>
              <a:rPr lang="es-ES" sz="1700" dirty="0" smtClean="0">
                <a:latin typeface="Verdana" panose="020B0604030504040204" pitchFamily="34" charset="0"/>
                <a:ea typeface="Verdana" panose="020B0604030504040204" pitchFamily="34" charset="0"/>
                <a:cs typeface="Verdana" panose="020B0604030504040204" pitchFamily="34" charset="0"/>
              </a:rPr>
              <a:t>	</a:t>
            </a:r>
            <a:r>
              <a:rPr lang="es-ES" sz="1600" dirty="0" smtClean="0">
                <a:latin typeface="Verdana" panose="020B0604030504040204" pitchFamily="34" charset="0"/>
                <a:ea typeface="Verdana" panose="020B0604030504040204" pitchFamily="34" charset="0"/>
                <a:cs typeface="Verdana" panose="020B0604030504040204" pitchFamily="34" charset="0"/>
              </a:rPr>
              <a:t>-</a:t>
            </a:r>
            <a:r>
              <a:rPr lang="es-ES" sz="1600" dirty="0">
                <a:latin typeface="Verdana" panose="020B0604030504040204" pitchFamily="34" charset="0"/>
                <a:ea typeface="Verdana" panose="020B0604030504040204" pitchFamily="34" charset="0"/>
                <a:cs typeface="Verdana" panose="020B0604030504040204" pitchFamily="34" charset="0"/>
              </a:rPr>
              <a:t>Aragón –no se ha regulado en la </a:t>
            </a:r>
            <a:r>
              <a:rPr lang="es-ES" sz="1600" dirty="0" smtClean="0">
                <a:latin typeface="Verdana" panose="020B0604030504040204" pitchFamily="34" charset="0"/>
                <a:ea typeface="Verdana" panose="020B0604030504040204" pitchFamily="34" charset="0"/>
                <a:cs typeface="Verdana" panose="020B0604030504040204" pitchFamily="34" charset="0"/>
              </a:rPr>
              <a:t>materia</a:t>
            </a:r>
          </a:p>
          <a:p>
            <a:pPr marL="1225296" lvl="5" indent="0">
              <a:buNone/>
            </a:pPr>
            <a:r>
              <a:rPr lang="es-ES" sz="1600" dirty="0" smtClean="0">
                <a:latin typeface="Verdana" panose="020B0604030504040204" pitchFamily="34" charset="0"/>
                <a:ea typeface="Verdana" panose="020B0604030504040204" pitchFamily="34" charset="0"/>
                <a:cs typeface="Verdana" panose="020B0604030504040204" pitchFamily="34" charset="0"/>
              </a:rPr>
              <a:t>-</a:t>
            </a:r>
            <a:r>
              <a:rPr lang="es-ES" sz="1600" b="1" dirty="0" smtClean="0">
                <a:latin typeface="Verdana" panose="020B0604030504040204" pitchFamily="34" charset="0"/>
                <a:ea typeface="Verdana" panose="020B0604030504040204" pitchFamily="34" charset="0"/>
                <a:cs typeface="Verdana" panose="020B0604030504040204" pitchFamily="34" charset="0"/>
              </a:rPr>
              <a:t>Decreto </a:t>
            </a:r>
            <a:r>
              <a:rPr lang="es-ES" sz="1600" b="1" dirty="0">
                <a:latin typeface="Verdana" panose="020B0604030504040204" pitchFamily="34" charset="0"/>
                <a:ea typeface="Verdana" panose="020B0604030504040204" pitchFamily="34" charset="0"/>
                <a:cs typeface="Verdana" panose="020B0604030504040204" pitchFamily="34" charset="0"/>
              </a:rPr>
              <a:t>191/1998 </a:t>
            </a:r>
            <a:r>
              <a:rPr lang="es-ES" sz="1600" dirty="0">
                <a:latin typeface="Verdana" panose="020B0604030504040204" pitchFamily="34" charset="0"/>
                <a:ea typeface="Verdana" panose="020B0604030504040204" pitchFamily="34" charset="0"/>
                <a:cs typeface="Verdana" panose="020B0604030504040204" pitchFamily="34" charset="0"/>
              </a:rPr>
              <a:t>Reglamento de </a:t>
            </a:r>
            <a:r>
              <a:rPr lang="es-ES" sz="1600" b="1" dirty="0">
                <a:latin typeface="Verdana" panose="020B0604030504040204" pitchFamily="34" charset="0"/>
                <a:ea typeface="Verdana" panose="020B0604030504040204" pitchFamily="34" charset="0"/>
                <a:cs typeface="Verdana" panose="020B0604030504040204" pitchFamily="34" charset="0"/>
              </a:rPr>
              <a:t>condiciones técnicas </a:t>
            </a:r>
            <a:r>
              <a:rPr lang="es-ES" sz="1600" dirty="0">
                <a:latin typeface="Verdana" panose="020B0604030504040204" pitchFamily="34" charset="0"/>
                <a:ea typeface="Verdana" panose="020B0604030504040204" pitchFamily="34" charset="0"/>
                <a:cs typeface="Verdana" panose="020B0604030504040204" pitchFamily="34" charset="0"/>
              </a:rPr>
              <a:t>de las </a:t>
            </a:r>
            <a:r>
              <a:rPr lang="es-ES" sz="1600" b="1" dirty="0">
                <a:latin typeface="Verdana" panose="020B0604030504040204" pitchFamily="34" charset="0"/>
                <a:ea typeface="Verdana" panose="020B0604030504040204" pitchFamily="34" charset="0"/>
                <a:cs typeface="Verdana" panose="020B0604030504040204" pitchFamily="34" charset="0"/>
              </a:rPr>
              <a:t>v</a:t>
            </a:r>
            <a:r>
              <a:rPr lang="es-ES" sz="1600" dirty="0">
                <a:latin typeface="Verdana" panose="020B0604030504040204" pitchFamily="34" charset="0"/>
                <a:ea typeface="Verdana" panose="020B0604030504040204" pitchFamily="34" charset="0"/>
                <a:cs typeface="Verdana" panose="020B0604030504040204" pitchFamily="34" charset="0"/>
              </a:rPr>
              <a:t>iviendas </a:t>
            </a:r>
            <a:r>
              <a:rPr lang="es-ES" sz="1600" b="1" dirty="0">
                <a:latin typeface="Verdana" panose="020B0604030504040204" pitchFamily="34" charset="0"/>
                <a:ea typeface="Verdana" panose="020B0604030504040204" pitchFamily="34" charset="0"/>
                <a:cs typeface="Verdana" panose="020B0604030504040204" pitchFamily="34" charset="0"/>
              </a:rPr>
              <a:t>p</a:t>
            </a:r>
            <a:r>
              <a:rPr lang="es-ES" sz="1600" dirty="0">
                <a:latin typeface="Verdana" panose="020B0604030504040204" pitchFamily="34" charset="0"/>
                <a:ea typeface="Verdana" panose="020B0604030504040204" pitchFamily="34" charset="0"/>
                <a:cs typeface="Verdana" panose="020B0604030504040204" pitchFamily="34" charset="0"/>
              </a:rPr>
              <a:t>rotegibles de Aragón –aplicación a VPA</a:t>
            </a:r>
          </a:p>
          <a:p>
            <a:pPr lvl="6">
              <a:buFontTx/>
              <a:buChar char="-"/>
            </a:pPr>
            <a:r>
              <a:rPr lang="es-ES" sz="1600" dirty="0" smtClean="0">
                <a:latin typeface="Verdana" panose="020B0604030504040204" pitchFamily="34" charset="0"/>
                <a:ea typeface="Verdana" panose="020B0604030504040204" pitchFamily="34" charset="0"/>
                <a:cs typeface="Verdana" panose="020B0604030504040204" pitchFamily="34" charset="0"/>
              </a:rPr>
              <a:t>Solicitud </a:t>
            </a:r>
            <a:r>
              <a:rPr lang="es-ES" sz="1600" dirty="0">
                <a:latin typeface="Verdana" panose="020B0604030504040204" pitchFamily="34" charset="0"/>
                <a:ea typeface="Verdana" panose="020B0604030504040204" pitchFamily="34" charset="0"/>
                <a:cs typeface="Verdana" panose="020B0604030504040204" pitchFamily="34" charset="0"/>
              </a:rPr>
              <a:t>de declaración y calificación inicial –entregar el </a:t>
            </a:r>
            <a:r>
              <a:rPr lang="es-ES" sz="1600" b="1" dirty="0">
                <a:latin typeface="Verdana" panose="020B0604030504040204" pitchFamily="34" charset="0"/>
                <a:ea typeface="Verdana" panose="020B0604030504040204" pitchFamily="34" charset="0"/>
                <a:cs typeface="Verdana" panose="020B0604030504040204" pitchFamily="34" charset="0"/>
              </a:rPr>
              <a:t>Programa de Control de Calidad</a:t>
            </a:r>
            <a:r>
              <a:rPr lang="es-ES" sz="1600" dirty="0">
                <a:latin typeface="Verdana" panose="020B0604030504040204" pitchFamily="34" charset="0"/>
                <a:ea typeface="Verdana" panose="020B0604030504040204" pitchFamily="34" charset="0"/>
                <a:cs typeface="Verdana" panose="020B0604030504040204" pitchFamily="34" charset="0"/>
              </a:rPr>
              <a:t>, que tendrá su reflejo en el presupuesto mediante un capitulo independiente y que cumplirá al menos con el </a:t>
            </a:r>
            <a:r>
              <a:rPr lang="es-ES" sz="1600" b="1" dirty="0">
                <a:latin typeface="Verdana" panose="020B0604030504040204" pitchFamily="34" charset="0"/>
                <a:ea typeface="Verdana" panose="020B0604030504040204" pitchFamily="34" charset="0"/>
                <a:cs typeface="Verdana" panose="020B0604030504040204" pitchFamily="34" charset="0"/>
              </a:rPr>
              <a:t>Programa mínimo de Control de la </a:t>
            </a:r>
            <a:r>
              <a:rPr lang="es-ES" sz="1600" b="1" dirty="0" smtClean="0">
                <a:latin typeface="Verdana" panose="020B0604030504040204" pitchFamily="34" charset="0"/>
                <a:ea typeface="Verdana" panose="020B0604030504040204" pitchFamily="34" charset="0"/>
                <a:cs typeface="Verdana" panose="020B0604030504040204" pitchFamily="34" charset="0"/>
              </a:rPr>
              <a:t>Obra</a:t>
            </a:r>
          </a:p>
          <a:p>
            <a:pPr lvl="6">
              <a:buFontTx/>
              <a:buChar char="-"/>
            </a:pPr>
            <a:r>
              <a:rPr lang="es-ES" sz="1600" b="1" dirty="0" smtClean="0">
                <a:latin typeface="Verdana" panose="020B0604030504040204" pitchFamily="34" charset="0"/>
                <a:ea typeface="Verdana" panose="020B0604030504040204" pitchFamily="34" charset="0"/>
                <a:cs typeface="Verdana" panose="020B0604030504040204" pitchFamily="34" charset="0"/>
              </a:rPr>
              <a:t>Control </a:t>
            </a:r>
            <a:r>
              <a:rPr lang="es-ES" sz="1600" b="1" dirty="0">
                <a:latin typeface="Verdana" panose="020B0604030504040204" pitchFamily="34" charset="0"/>
                <a:ea typeface="Verdana" panose="020B0604030504040204" pitchFamily="34" charset="0"/>
                <a:cs typeface="Verdana" panose="020B0604030504040204" pitchFamily="34" charset="0"/>
              </a:rPr>
              <a:t>de calidad de obra y mantenimiento –</a:t>
            </a:r>
            <a:r>
              <a:rPr lang="es-ES" sz="1600" dirty="0">
                <a:latin typeface="Verdana" panose="020B0604030504040204" pitchFamily="34" charset="0"/>
                <a:ea typeface="Verdana" panose="020B0604030504040204" pitchFamily="34" charset="0"/>
                <a:cs typeface="Verdana" panose="020B0604030504040204" pitchFamily="34" charset="0"/>
              </a:rPr>
              <a:t>contenido del programa de control –todas las actuaciones que deben realizarse en las diferentes etapas del proceso edificatorio con el objetivo de conseguir un determinado grado de calidad, tanto en las partes como en el conjunto de la obra</a:t>
            </a:r>
          </a:p>
          <a:p>
            <a:pPr marL="1661922" lvl="6" indent="-171450">
              <a:buFontTx/>
              <a:buChar char="-"/>
            </a:pPr>
            <a:r>
              <a:rPr lang="es-ES" sz="1600" b="1" dirty="0">
                <a:latin typeface="Verdana" panose="020B0604030504040204" pitchFamily="34" charset="0"/>
                <a:ea typeface="Verdana" panose="020B0604030504040204" pitchFamily="34" charset="0"/>
                <a:cs typeface="Verdana" panose="020B0604030504040204" pitchFamily="34" charset="0"/>
              </a:rPr>
              <a:t>contenido del programa de control </a:t>
            </a:r>
            <a:r>
              <a:rPr lang="es-ES" sz="1600" dirty="0">
                <a:latin typeface="Verdana" panose="020B0604030504040204" pitchFamily="34" charset="0"/>
                <a:ea typeface="Verdana" panose="020B0604030504040204" pitchFamily="34" charset="0"/>
                <a:cs typeface="Verdana" panose="020B0604030504040204" pitchFamily="34" charset="0"/>
              </a:rPr>
              <a:t>–mínimo de control de calidad del </a:t>
            </a:r>
            <a:r>
              <a:rPr lang="es-ES" sz="1600" b="1" dirty="0">
                <a:latin typeface="Verdana" panose="020B0604030504040204" pitchFamily="34" charset="0"/>
                <a:ea typeface="Verdana" panose="020B0604030504040204" pitchFamily="34" charset="0"/>
                <a:cs typeface="Verdana" panose="020B0604030504040204" pitchFamily="34" charset="0"/>
              </a:rPr>
              <a:t>anexo I </a:t>
            </a:r>
            <a:r>
              <a:rPr lang="es-ES" sz="1600" dirty="0">
                <a:latin typeface="Verdana" panose="020B0604030504040204" pitchFamily="34" charset="0"/>
                <a:ea typeface="Verdana" panose="020B0604030504040204" pitchFamily="34" charset="0"/>
                <a:cs typeface="Verdana" panose="020B0604030504040204" pitchFamily="34" charset="0"/>
              </a:rPr>
              <a:t>–ensayos, pruebas de servicio y otros documentos acreditativos de calidad que se deben contemplar como mínimo en la ejecución de las obras + estudio geotécnico</a:t>
            </a:r>
          </a:p>
          <a:p>
            <a:pPr marL="2263140" lvl="7" indent="-571500">
              <a:buFontTx/>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pPr marL="1225296" lvl="5" indent="0" algn="just">
              <a:buNone/>
            </a:pPr>
            <a:endParaRPr lang="es-ES" sz="1600" dirty="0" smtClean="0">
              <a:latin typeface="Verdana" panose="020B0604030504040204" pitchFamily="34" charset="0"/>
              <a:ea typeface="Verdana" panose="020B0604030504040204" pitchFamily="34" charset="0"/>
              <a:cs typeface="Verdana" panose="020B0604030504040204" pitchFamily="34" charset="0"/>
            </a:endParaRPr>
          </a:p>
          <a:p>
            <a:pPr marL="82296" indent="0" algn="just">
              <a:buNone/>
            </a:pPr>
            <a:endParaRPr lang="es-ES" sz="16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6"/>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96692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4144" y="522515"/>
            <a:ext cx="9997440" cy="5725886"/>
          </a:xfrm>
        </p:spPr>
        <p:txBody>
          <a:bodyPr>
            <a:normAutofit/>
          </a:bodyPr>
          <a:lstStyle/>
          <a:p>
            <a:pPr marL="2263140" lvl="7" indent="-571500">
              <a:buFontTx/>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pPr marL="1225296" lvl="5" indent="0" algn="just">
              <a:buNone/>
            </a:pPr>
            <a:endParaRPr lang="es-ES" sz="1600" dirty="0" smtClean="0">
              <a:latin typeface="Verdana" panose="020B0604030504040204" pitchFamily="34" charset="0"/>
              <a:ea typeface="Verdana" panose="020B0604030504040204" pitchFamily="34" charset="0"/>
              <a:cs typeface="Verdana" panose="020B0604030504040204" pitchFamily="34" charset="0"/>
            </a:endParaRPr>
          </a:p>
          <a:p>
            <a:pPr marL="82296" indent="0" algn="just">
              <a:buNone/>
            </a:pPr>
            <a:endParaRPr lang="es-ES" sz="16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6"/>
          <p:cNvPicPr>
            <a:picLocks noChangeAspect="1"/>
          </p:cNvPicPr>
          <p:nvPr/>
        </p:nvPicPr>
        <p:blipFill>
          <a:blip r:embed="rId3"/>
          <a:stretch>
            <a:fillRect/>
          </a:stretch>
        </p:blipFill>
        <p:spPr>
          <a:xfrm>
            <a:off x="10041879" y="6347420"/>
            <a:ext cx="1007121" cy="490578"/>
          </a:xfrm>
          <a:prstGeom prst="rect">
            <a:avLst/>
          </a:prstGeom>
        </p:spPr>
      </p:pic>
      <p:pic>
        <p:nvPicPr>
          <p:cNvPr id="2" name="Imagen 1"/>
          <p:cNvPicPr>
            <a:picLocks noChangeAspect="1"/>
          </p:cNvPicPr>
          <p:nvPr/>
        </p:nvPicPr>
        <p:blipFill rotWithShape="1">
          <a:blip r:embed="rId4"/>
          <a:srcRect l="32833" t="21833" r="34583" b="7944"/>
          <a:stretch/>
        </p:blipFill>
        <p:spPr>
          <a:xfrm>
            <a:off x="2206172" y="362857"/>
            <a:ext cx="4854951" cy="5885543"/>
          </a:xfrm>
          <a:prstGeom prst="rect">
            <a:avLst/>
          </a:prstGeom>
        </p:spPr>
      </p:pic>
      <p:pic>
        <p:nvPicPr>
          <p:cNvPr id="4" name="Imagen 3"/>
          <p:cNvPicPr>
            <a:picLocks noChangeAspect="1"/>
          </p:cNvPicPr>
          <p:nvPr/>
        </p:nvPicPr>
        <p:blipFill rotWithShape="1">
          <a:blip r:embed="rId4"/>
          <a:srcRect l="32222" t="59418" r="56349" b="26473"/>
          <a:stretch/>
        </p:blipFill>
        <p:spPr>
          <a:xfrm>
            <a:off x="7778642" y="769256"/>
            <a:ext cx="3720301" cy="2583543"/>
          </a:xfrm>
          <a:prstGeom prst="rect">
            <a:avLst/>
          </a:prstGeom>
          <a:ln>
            <a:noFill/>
          </a:ln>
          <a:effectLst>
            <a:outerShdw blurRad="190500" algn="tl" rotWithShape="0">
              <a:srgbClr val="000000">
                <a:alpha val="70000"/>
              </a:srgbClr>
            </a:outerShdw>
          </a:effectLst>
        </p:spPr>
      </p:pic>
      <p:sp>
        <p:nvSpPr>
          <p:cNvPr id="8" name="Rectángulo 7"/>
          <p:cNvSpPr/>
          <p:nvPr/>
        </p:nvSpPr>
        <p:spPr>
          <a:xfrm>
            <a:off x="2281382" y="3629891"/>
            <a:ext cx="1450109" cy="99752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19912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4144" y="522515"/>
            <a:ext cx="9997440" cy="5725886"/>
          </a:xfrm>
        </p:spPr>
        <p:txBody>
          <a:bodyPr>
            <a:normAutofit/>
          </a:bodyPr>
          <a:lstStyle/>
          <a:p>
            <a:pPr marL="2263140" lvl="7" indent="-571500">
              <a:buFontTx/>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pPr marL="1225296" lvl="5" indent="0" algn="just">
              <a:buNone/>
            </a:pPr>
            <a:endParaRPr lang="es-ES" sz="1600" dirty="0" smtClean="0">
              <a:latin typeface="Verdana" panose="020B0604030504040204" pitchFamily="34" charset="0"/>
              <a:ea typeface="Verdana" panose="020B0604030504040204" pitchFamily="34" charset="0"/>
              <a:cs typeface="Verdana" panose="020B0604030504040204" pitchFamily="34" charset="0"/>
            </a:endParaRPr>
          </a:p>
          <a:p>
            <a:pPr marL="82296" indent="0" algn="just">
              <a:buNone/>
            </a:pPr>
            <a:endParaRPr lang="es-ES" sz="16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6"/>
          <p:cNvPicPr>
            <a:picLocks noChangeAspect="1"/>
          </p:cNvPicPr>
          <p:nvPr/>
        </p:nvPicPr>
        <p:blipFill>
          <a:blip r:embed="rId3"/>
          <a:stretch>
            <a:fillRect/>
          </a:stretch>
        </p:blipFill>
        <p:spPr>
          <a:xfrm>
            <a:off x="10041879" y="6347420"/>
            <a:ext cx="1007121" cy="490578"/>
          </a:xfrm>
          <a:prstGeom prst="rect">
            <a:avLst/>
          </a:prstGeom>
        </p:spPr>
      </p:pic>
      <p:pic>
        <p:nvPicPr>
          <p:cNvPr id="8" name="Imagen 7"/>
          <p:cNvPicPr>
            <a:picLocks noChangeAspect="1"/>
          </p:cNvPicPr>
          <p:nvPr/>
        </p:nvPicPr>
        <p:blipFill rotWithShape="1">
          <a:blip r:embed="rId4"/>
          <a:srcRect l="24365" t="14973" r="43016" b="8412"/>
          <a:stretch/>
        </p:blipFill>
        <p:spPr>
          <a:xfrm>
            <a:off x="1597383" y="108216"/>
            <a:ext cx="4684884" cy="6189519"/>
          </a:xfrm>
          <a:prstGeom prst="rect">
            <a:avLst/>
          </a:prstGeom>
        </p:spPr>
      </p:pic>
      <p:pic>
        <p:nvPicPr>
          <p:cNvPr id="11" name="Imagen 10"/>
          <p:cNvPicPr>
            <a:picLocks noChangeAspect="1"/>
          </p:cNvPicPr>
          <p:nvPr/>
        </p:nvPicPr>
        <p:blipFill rotWithShape="1">
          <a:blip r:embed="rId5"/>
          <a:srcRect l="3958" t="45741" r="4374" b="45925"/>
          <a:stretch/>
        </p:blipFill>
        <p:spPr>
          <a:xfrm>
            <a:off x="4212717" y="3463999"/>
            <a:ext cx="7479919" cy="791872"/>
          </a:xfrm>
          <a:prstGeom prst="rect">
            <a:avLst/>
          </a:prstGeom>
          <a:ln w="28575">
            <a:solidFill>
              <a:srgbClr val="FF0000"/>
            </a:solidFill>
          </a:ln>
        </p:spPr>
      </p:pic>
      <p:sp>
        <p:nvSpPr>
          <p:cNvPr id="13" name="Marcador de contenido 2"/>
          <p:cNvSpPr txBox="1">
            <a:spLocks/>
          </p:cNvSpPr>
          <p:nvPr/>
        </p:nvSpPr>
        <p:spPr>
          <a:xfrm>
            <a:off x="6447351" y="846668"/>
            <a:ext cx="5963767" cy="43815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es-ES" sz="1700" dirty="0" smtClean="0">
                <a:latin typeface="Verdana" panose="020B0604030504040204" pitchFamily="34" charset="0"/>
                <a:ea typeface="Verdana" panose="020B0604030504040204" pitchFamily="34" charset="0"/>
                <a:cs typeface="Verdana" panose="020B0604030504040204" pitchFamily="34" charset="0"/>
              </a:rPr>
              <a:t>Fichas en elaboración - PROVISIONALES</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sp>
        <p:nvSpPr>
          <p:cNvPr id="2" name="Rectángulo 1"/>
          <p:cNvSpPr/>
          <p:nvPr/>
        </p:nvSpPr>
        <p:spPr>
          <a:xfrm>
            <a:off x="1597383" y="4867564"/>
            <a:ext cx="4684884" cy="147781"/>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curvada hacia arriba 3"/>
          <p:cNvSpPr/>
          <p:nvPr/>
        </p:nvSpPr>
        <p:spPr>
          <a:xfrm rot="19373850">
            <a:off x="6599028" y="4670169"/>
            <a:ext cx="734645" cy="345175"/>
          </a:xfrm>
          <a:prstGeom prst="curvedUp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332309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4144" y="522515"/>
            <a:ext cx="9997440" cy="5725886"/>
          </a:xfrm>
        </p:spPr>
        <p:txBody>
          <a:bodyPr>
            <a:normAutofit/>
          </a:bodyPr>
          <a:lstStyle/>
          <a:p>
            <a:pPr marL="2263140" lvl="7" indent="-571500">
              <a:buFontTx/>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pPr marL="1225296" lvl="5" indent="0" algn="just">
              <a:buNone/>
            </a:pPr>
            <a:endParaRPr lang="es-ES" sz="1600" dirty="0" smtClean="0">
              <a:latin typeface="Verdana" panose="020B0604030504040204" pitchFamily="34" charset="0"/>
              <a:ea typeface="Verdana" panose="020B0604030504040204" pitchFamily="34" charset="0"/>
              <a:cs typeface="Verdana" panose="020B0604030504040204" pitchFamily="34" charset="0"/>
            </a:endParaRPr>
          </a:p>
          <a:p>
            <a:pPr marL="82296" indent="0" algn="just">
              <a:buNone/>
            </a:pPr>
            <a:endParaRPr lang="es-ES" sz="16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6"/>
          <p:cNvPicPr>
            <a:picLocks noChangeAspect="1"/>
          </p:cNvPicPr>
          <p:nvPr/>
        </p:nvPicPr>
        <p:blipFill>
          <a:blip r:embed="rId3"/>
          <a:stretch>
            <a:fillRect/>
          </a:stretch>
        </p:blipFill>
        <p:spPr>
          <a:xfrm>
            <a:off x="10041879" y="6347420"/>
            <a:ext cx="1007121" cy="490578"/>
          </a:xfrm>
          <a:prstGeom prst="rect">
            <a:avLst/>
          </a:prstGeom>
        </p:spPr>
      </p:pic>
      <p:sp>
        <p:nvSpPr>
          <p:cNvPr id="13" name="Marcador de contenido 2"/>
          <p:cNvSpPr txBox="1">
            <a:spLocks/>
          </p:cNvSpPr>
          <p:nvPr/>
        </p:nvSpPr>
        <p:spPr>
          <a:xfrm>
            <a:off x="7410450" y="359075"/>
            <a:ext cx="5963767" cy="43815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es-ES" sz="1700" dirty="0" smtClean="0">
                <a:latin typeface="Verdana" panose="020B0604030504040204" pitchFamily="34" charset="0"/>
                <a:ea typeface="Verdana" panose="020B0604030504040204" pitchFamily="34" charset="0"/>
                <a:cs typeface="Verdana" panose="020B0604030504040204" pitchFamily="34" charset="0"/>
              </a:rPr>
              <a:t>Fichas en elaboración - PROVISIONALES</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pic>
        <p:nvPicPr>
          <p:cNvPr id="2" name="Imagen 1"/>
          <p:cNvPicPr>
            <a:picLocks noChangeAspect="1"/>
          </p:cNvPicPr>
          <p:nvPr/>
        </p:nvPicPr>
        <p:blipFill rotWithShape="1">
          <a:blip r:embed="rId4"/>
          <a:srcRect l="33228" t="12778" r="33959" b="3703"/>
          <a:stretch/>
        </p:blipFill>
        <p:spPr>
          <a:xfrm>
            <a:off x="2724150" y="73210"/>
            <a:ext cx="4456885" cy="6381127"/>
          </a:xfrm>
          <a:prstGeom prst="rect">
            <a:avLst/>
          </a:prstGeom>
        </p:spPr>
      </p:pic>
    </p:spTree>
    <p:extLst>
      <p:ext uri="{BB962C8B-B14F-4D97-AF65-F5344CB8AC3E}">
        <p14:creationId xmlns:p14="http://schemas.microsoft.com/office/powerpoint/2010/main" val="20701882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070002" y="173716"/>
            <a:ext cx="9356612" cy="851644"/>
          </a:xfrm>
        </p:spPr>
        <p:txBody>
          <a:bodyPr>
            <a:noAutofit/>
          </a:bodyPr>
          <a:lstStyle/>
          <a:p>
            <a:pPr algn="ctr"/>
            <a:r>
              <a:rPr lang="es-ES" sz="3600" dirty="0" smtClean="0">
                <a:latin typeface="Verdana" panose="020B0604030504040204" pitchFamily="34" charset="0"/>
                <a:ea typeface="Verdana" panose="020B0604030504040204" pitchFamily="34" charset="0"/>
                <a:cs typeface="Verdana" panose="020B0604030504040204" pitchFamily="34" charset="0"/>
              </a:rPr>
              <a:t>DIA </a:t>
            </a:r>
            <a:r>
              <a:rPr lang="es-ES" sz="3600" dirty="0">
                <a:latin typeface="Verdana" panose="020B0604030504040204" pitchFamily="34" charset="0"/>
                <a:ea typeface="Verdana" panose="020B0604030504040204" pitchFamily="34" charset="0"/>
                <a:cs typeface="Verdana" panose="020B0604030504040204" pitchFamily="34" charset="0"/>
              </a:rPr>
              <a:t>INTERNACIONAL DE CONCIENCIACIÓN SOBRE EL RUIDO</a:t>
            </a:r>
          </a:p>
        </p:txBody>
      </p:sp>
      <p:pic>
        <p:nvPicPr>
          <p:cNvPr id="11" name="10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497626" y="4602788"/>
            <a:ext cx="3928988" cy="1534761"/>
          </a:xfrm>
        </p:spPr>
      </p:pic>
      <p:pic>
        <p:nvPicPr>
          <p:cNvPr id="14" name="1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870" y="1237775"/>
            <a:ext cx="2060105" cy="2914052"/>
          </a:xfrm>
          <a:prstGeom prst="rect">
            <a:avLst/>
          </a:prstGeom>
        </p:spPr>
      </p:pic>
      <p:pic>
        <p:nvPicPr>
          <p:cNvPr id="17" name="1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2120" y="1277057"/>
            <a:ext cx="2237170" cy="3164314"/>
          </a:xfrm>
          <a:prstGeom prst="rect">
            <a:avLst/>
          </a:prstGeom>
        </p:spPr>
      </p:pic>
      <p:pic>
        <p:nvPicPr>
          <p:cNvPr id="4" name="Imagen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70001" y="4157509"/>
            <a:ext cx="4383974" cy="2191987"/>
          </a:xfrm>
          <a:prstGeom prst="rect">
            <a:avLst/>
          </a:prstGeom>
        </p:spPr>
      </p:pic>
      <p:pic>
        <p:nvPicPr>
          <p:cNvPr id="7" name="Imagen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2709" y="1553767"/>
            <a:ext cx="1740460" cy="2610894"/>
          </a:xfrm>
          <a:prstGeom prst="rect">
            <a:avLst/>
          </a:prstGeom>
        </p:spPr>
      </p:pic>
      <p:pic>
        <p:nvPicPr>
          <p:cNvPr id="20" name="Imagen 19"/>
          <p:cNvPicPr>
            <a:picLocks noChangeAspect="1"/>
          </p:cNvPicPr>
          <p:nvPr/>
        </p:nvPicPr>
        <p:blipFill>
          <a:blip r:embed="rId8"/>
          <a:stretch>
            <a:fillRect/>
          </a:stretch>
        </p:blipFill>
        <p:spPr>
          <a:xfrm>
            <a:off x="2070001" y="1129200"/>
            <a:ext cx="2086193" cy="2962949"/>
          </a:xfrm>
          <a:prstGeom prst="rect">
            <a:avLst/>
          </a:prstGeom>
        </p:spPr>
      </p:pic>
      <p:pic>
        <p:nvPicPr>
          <p:cNvPr id="13"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5 Marcador de pie de página"/>
          <p:cNvSpPr>
            <a:spLocks noGrp="1"/>
          </p:cNvSpPr>
          <p:nvPr>
            <p:ph type="ftr" sz="quarter" idx="11"/>
          </p:nvPr>
        </p:nvSpPr>
        <p:spPr>
          <a:xfrm>
            <a:off x="6895033" y="6454337"/>
            <a:ext cx="3146846" cy="328464"/>
          </a:xfrm>
        </p:spPr>
        <p:txBody>
          <a:bodyPr/>
          <a:lstStyle/>
          <a:p>
            <a:r>
              <a:rPr lang="es-ES" dirty="0">
                <a:solidFill>
                  <a:srgbClr val="E7DEC9">
                    <a:shade val="50000"/>
                    <a:satMod val="200000"/>
                  </a:srgbClr>
                </a:solidFill>
                <a:latin typeface="Gill Sans MT"/>
              </a:rPr>
              <a:t>Dirección General de Vivienda y Rehabilitación</a:t>
            </a:r>
          </a:p>
        </p:txBody>
      </p:sp>
      <p:pic>
        <p:nvPicPr>
          <p:cNvPr id="16" name="Imagen 15"/>
          <p:cNvPicPr>
            <a:picLocks noChangeAspect="1"/>
          </p:cNvPicPr>
          <p:nvPr/>
        </p:nvPicPr>
        <p:blipFill>
          <a:blip r:embed="rId10"/>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46394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Marcador de contenido 7"/>
          <p:cNvGraphicFramePr>
            <a:graphicFrameLocks noGrp="1"/>
          </p:cNvGraphicFramePr>
          <p:nvPr>
            <p:ph idx="1"/>
            <p:extLst>
              <p:ext uri="{D42A27DB-BD31-4B8C-83A1-F6EECF244321}">
                <p14:modId xmlns:p14="http://schemas.microsoft.com/office/powerpoint/2010/main" val="1784049270"/>
              </p:ext>
            </p:extLst>
          </p:nvPr>
        </p:nvGraphicFramePr>
        <p:xfrm>
          <a:off x="1793176" y="475735"/>
          <a:ext cx="9996488" cy="5686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5 Marcador de pie de página"/>
          <p:cNvSpPr>
            <a:spLocks noGrp="1"/>
          </p:cNvSpPr>
          <p:nvPr>
            <p:ph type="ftr" sz="quarter" idx="11"/>
          </p:nvPr>
        </p:nvSpPr>
        <p:spPr>
          <a:xfrm>
            <a:off x="6895033" y="6454337"/>
            <a:ext cx="3146846" cy="328464"/>
          </a:xfrm>
        </p:spPr>
        <p:txBody>
          <a:bodyPr/>
          <a:lstStyle/>
          <a:p>
            <a:r>
              <a:rPr lang="es-ES" dirty="0">
                <a:solidFill>
                  <a:srgbClr val="E7DEC9">
                    <a:shade val="50000"/>
                    <a:satMod val="200000"/>
                  </a:srgbClr>
                </a:solidFill>
                <a:latin typeface="Gill Sans MT"/>
              </a:rPr>
              <a:t>Dirección General de Vivienda y Rehabilitación</a:t>
            </a:r>
          </a:p>
        </p:txBody>
      </p:sp>
      <p:pic>
        <p:nvPicPr>
          <p:cNvPr id="8" name="Imagen 7"/>
          <p:cNvPicPr>
            <a:picLocks noChangeAspect="1"/>
          </p:cNvPicPr>
          <p:nvPr/>
        </p:nvPicPr>
        <p:blipFill>
          <a:blip r:embed="rId8"/>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9147535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14144" y="846161"/>
            <a:ext cx="9997440" cy="5402239"/>
          </a:xfrm>
        </p:spPr>
        <p:txBody>
          <a:bodyPr/>
          <a:lstStyle/>
          <a:p>
            <a:pPr algn="ctr"/>
            <a:endParaRPr lang="es-ES" sz="4400" dirty="0" smtClean="0">
              <a:latin typeface="Verdana" panose="020B0604030504040204" pitchFamily="34" charset="0"/>
              <a:ea typeface="Verdana" panose="020B0604030504040204" pitchFamily="34" charset="0"/>
              <a:cs typeface="Verdana" panose="020B0604030504040204" pitchFamily="34" charset="0"/>
            </a:endParaRPr>
          </a:p>
          <a:p>
            <a:pPr marL="82296" indent="0" algn="ctr">
              <a:buNone/>
            </a:pPr>
            <a:endParaRPr lang="es-ES" sz="4400" dirty="0" smtClean="0">
              <a:latin typeface="Verdana" panose="020B0604030504040204" pitchFamily="34" charset="0"/>
              <a:ea typeface="Verdana" panose="020B0604030504040204" pitchFamily="34" charset="0"/>
              <a:cs typeface="Verdana" panose="020B0604030504040204" pitchFamily="34" charset="0"/>
            </a:endParaRPr>
          </a:p>
          <a:p>
            <a:pPr marL="82296" indent="0">
              <a:buNone/>
            </a:pPr>
            <a:r>
              <a:rPr lang="es-ES" sz="4400"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MARCO REGLAMENTARIO</a:t>
            </a:r>
          </a:p>
          <a:p>
            <a:pPr marL="82296" indent="0">
              <a:buNone/>
            </a:pPr>
            <a:r>
              <a:rPr lang="es-ES" sz="2000" dirty="0" smtClean="0">
                <a:latin typeface="Verdana" panose="020B0604030504040204" pitchFamily="34" charset="0"/>
                <a:ea typeface="Verdana" panose="020B0604030504040204" pitchFamily="34" charset="0"/>
                <a:cs typeface="Verdana" panose="020B0604030504040204" pitchFamily="34" charset="0"/>
              </a:rPr>
              <a:t>				</a:t>
            </a:r>
          </a:p>
          <a:p>
            <a:pPr marL="1701800" indent="-261938">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Europeo, nacional, autonómico y local</a:t>
            </a:r>
          </a:p>
          <a:p>
            <a:pPr marL="1701800" indent="-261938">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Normas UNE</a:t>
            </a:r>
          </a:p>
          <a:p>
            <a:pPr marL="82296" indent="0">
              <a:buNone/>
            </a:pPr>
            <a:endParaRPr lang="es-ES" sz="2000" dirty="0" smtClean="0">
              <a:latin typeface="Verdana" panose="020B0604030504040204" pitchFamily="34" charset="0"/>
              <a:ea typeface="Verdana" panose="020B0604030504040204" pitchFamily="34" charset="0"/>
              <a:cs typeface="Verdana" panose="020B0604030504040204" pitchFamily="34" charset="0"/>
            </a:endParaRPr>
          </a:p>
          <a:p>
            <a:pPr lvl="1"/>
            <a:endParaRPr lang="es-ES" sz="2000" dirty="0" smtClean="0">
              <a:latin typeface="Verdana" panose="020B0604030504040204" pitchFamily="34" charset="0"/>
              <a:ea typeface="Verdana" panose="020B0604030504040204" pitchFamily="34" charset="0"/>
              <a:cs typeface="Verdana" panose="020B0604030504040204" pitchFamily="34" charset="0"/>
            </a:endParaRPr>
          </a:p>
          <a:p>
            <a:endParaRPr lang="es-ES" dirty="0"/>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5 Marcador de pie de página"/>
          <p:cNvSpPr>
            <a:spLocks noGrp="1"/>
          </p:cNvSpPr>
          <p:nvPr>
            <p:ph type="ftr" sz="quarter" idx="11"/>
          </p:nvPr>
        </p:nvSpPr>
        <p:spPr>
          <a:xfrm>
            <a:off x="6895033" y="6454337"/>
            <a:ext cx="3146846" cy="328464"/>
          </a:xfrm>
        </p:spPr>
        <p:txBody>
          <a:bodyPr/>
          <a:lstStyle/>
          <a:p>
            <a:r>
              <a:rPr lang="es-ES" dirty="0">
                <a:solidFill>
                  <a:srgbClr val="E7DEC9">
                    <a:shade val="50000"/>
                    <a:satMod val="200000"/>
                  </a:srgbClr>
                </a:solidFill>
                <a:latin typeface="Gill Sans MT"/>
              </a:rPr>
              <a:t>Dirección General de Vivienda y Rehabilitación</a:t>
            </a:r>
          </a:p>
        </p:txBody>
      </p:sp>
      <p:pic>
        <p:nvPicPr>
          <p:cNvPr id="8" name="Imagen 7"/>
          <p:cNvPicPr>
            <a:picLocks noChangeAspect="1"/>
          </p:cNvPicPr>
          <p:nvPr/>
        </p:nvPicPr>
        <p:blipFill>
          <a:blip r:embed="rId3"/>
          <a:stretch>
            <a:fillRect/>
          </a:stretch>
        </p:blipFill>
        <p:spPr>
          <a:xfrm>
            <a:off x="10041879" y="6347419"/>
            <a:ext cx="1007121" cy="490578"/>
          </a:xfrm>
          <a:prstGeom prst="rect">
            <a:avLst/>
          </a:prstGeom>
        </p:spPr>
      </p:pic>
    </p:spTree>
    <p:extLst>
      <p:ext uri="{BB962C8B-B14F-4D97-AF65-F5344CB8AC3E}">
        <p14:creationId xmlns:p14="http://schemas.microsoft.com/office/powerpoint/2010/main" val="23758753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449649" y="274638"/>
            <a:ext cx="3267836" cy="678399"/>
          </a:xfrm>
        </p:spPr>
        <p:txBody>
          <a:bodyPr>
            <a:normAutofit fontScale="90000"/>
          </a:bodyPr>
          <a:lstStyle/>
          <a:p>
            <a:pPr algn="ctr"/>
            <a:r>
              <a:rPr lang="es-ES" sz="4000" dirty="0">
                <a:latin typeface="Verdana" panose="020B0604030504040204" pitchFamily="34" charset="0"/>
                <a:ea typeface="Verdana" panose="020B0604030504040204" pitchFamily="34" charset="0"/>
                <a:cs typeface="Verdana" panose="020B0604030504040204" pitchFamily="34" charset="0"/>
              </a:rPr>
              <a:t>Normativa</a:t>
            </a:r>
          </a:p>
        </p:txBody>
      </p:sp>
      <p:sp>
        <p:nvSpPr>
          <p:cNvPr id="6" name="5 Flecha derecha"/>
          <p:cNvSpPr/>
          <p:nvPr/>
        </p:nvSpPr>
        <p:spPr>
          <a:xfrm>
            <a:off x="1431235" y="3438659"/>
            <a:ext cx="10376451" cy="746975"/>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solidFill>
                <a:schemeClr val="accent1">
                  <a:lumMod val="20000"/>
                  <a:lumOff val="80000"/>
                </a:schemeClr>
              </a:solidFill>
            </a:endParaRPr>
          </a:p>
        </p:txBody>
      </p:sp>
      <p:sp>
        <p:nvSpPr>
          <p:cNvPr id="8" name="7 Conector"/>
          <p:cNvSpPr/>
          <p:nvPr/>
        </p:nvSpPr>
        <p:spPr>
          <a:xfrm>
            <a:off x="3953812" y="3541943"/>
            <a:ext cx="991674" cy="540913"/>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2003</a:t>
            </a:r>
            <a:endParaRPr lang="es-ES" dirty="0"/>
          </a:p>
        </p:txBody>
      </p:sp>
      <p:sp>
        <p:nvSpPr>
          <p:cNvPr id="10" name="9 Conector"/>
          <p:cNvSpPr/>
          <p:nvPr/>
        </p:nvSpPr>
        <p:spPr>
          <a:xfrm>
            <a:off x="2556080" y="3539713"/>
            <a:ext cx="991674" cy="540913"/>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2002</a:t>
            </a:r>
            <a:endParaRPr lang="es-ES" dirty="0"/>
          </a:p>
        </p:txBody>
      </p:sp>
      <p:sp>
        <p:nvSpPr>
          <p:cNvPr id="11" name="10 Conector"/>
          <p:cNvSpPr/>
          <p:nvPr/>
        </p:nvSpPr>
        <p:spPr>
          <a:xfrm>
            <a:off x="5731378" y="3539715"/>
            <a:ext cx="991674" cy="540913"/>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2005</a:t>
            </a:r>
            <a:endParaRPr lang="es-ES" dirty="0"/>
          </a:p>
        </p:txBody>
      </p:sp>
      <p:sp>
        <p:nvSpPr>
          <p:cNvPr id="12" name="11 Conector"/>
          <p:cNvSpPr/>
          <p:nvPr/>
        </p:nvSpPr>
        <p:spPr>
          <a:xfrm>
            <a:off x="7051182" y="3539712"/>
            <a:ext cx="991674" cy="540913"/>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2006</a:t>
            </a:r>
            <a:endParaRPr lang="es-ES" dirty="0"/>
          </a:p>
        </p:txBody>
      </p:sp>
      <p:sp>
        <p:nvSpPr>
          <p:cNvPr id="13" name="12 Conector"/>
          <p:cNvSpPr/>
          <p:nvPr/>
        </p:nvSpPr>
        <p:spPr>
          <a:xfrm>
            <a:off x="8540999" y="3541690"/>
            <a:ext cx="991674" cy="540913"/>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2007</a:t>
            </a:r>
            <a:endParaRPr lang="es-ES" dirty="0"/>
          </a:p>
        </p:txBody>
      </p:sp>
      <p:sp>
        <p:nvSpPr>
          <p:cNvPr id="14" name="13 Conector"/>
          <p:cNvSpPr/>
          <p:nvPr/>
        </p:nvSpPr>
        <p:spPr>
          <a:xfrm>
            <a:off x="10261329" y="3541690"/>
            <a:ext cx="991674" cy="540913"/>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2010</a:t>
            </a:r>
            <a:endParaRPr lang="es-ES" dirty="0"/>
          </a:p>
        </p:txBody>
      </p:sp>
      <p:sp>
        <p:nvSpPr>
          <p:cNvPr id="22" name="21 Rectángulo redondeado"/>
          <p:cNvSpPr/>
          <p:nvPr/>
        </p:nvSpPr>
        <p:spPr>
          <a:xfrm>
            <a:off x="9549771" y="1163650"/>
            <a:ext cx="2170091" cy="1493094"/>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a:latin typeface="Verdana" panose="020B0604030504040204" pitchFamily="34" charset="0"/>
                <a:ea typeface="Verdana" panose="020B0604030504040204" pitchFamily="34" charset="0"/>
                <a:cs typeface="Verdana" panose="020B0604030504040204" pitchFamily="34" charset="0"/>
              </a:rPr>
              <a:t>Ley </a:t>
            </a:r>
            <a:r>
              <a:rPr lang="es-ES" i="1" dirty="0">
                <a:latin typeface="Verdana" panose="020B0604030504040204" pitchFamily="34" charset="0"/>
                <a:ea typeface="Verdana" panose="020B0604030504040204" pitchFamily="34" charset="0"/>
                <a:cs typeface="Verdana" panose="020B0604030504040204" pitchFamily="34" charset="0"/>
              </a:rPr>
              <a:t>7/2010</a:t>
            </a:r>
          </a:p>
          <a:p>
            <a:pPr lvl="0" algn="ctr"/>
            <a:r>
              <a:rPr lang="es-ES" sz="1600" b="1" dirty="0" smtClean="0">
                <a:latin typeface="Verdana" panose="020B0604030504040204" pitchFamily="34" charset="0"/>
                <a:ea typeface="Verdana" panose="020B0604030504040204" pitchFamily="34" charset="0"/>
                <a:cs typeface="Verdana" panose="020B0604030504040204" pitchFamily="34" charset="0"/>
              </a:rPr>
              <a:t>contaminación </a:t>
            </a:r>
            <a:r>
              <a:rPr lang="es-ES" sz="1600" b="1" dirty="0">
                <a:latin typeface="Verdana" panose="020B0604030504040204" pitchFamily="34" charset="0"/>
                <a:ea typeface="Verdana" panose="020B0604030504040204" pitchFamily="34" charset="0"/>
                <a:cs typeface="Verdana" panose="020B0604030504040204" pitchFamily="34" charset="0"/>
              </a:rPr>
              <a:t>acústica de </a:t>
            </a:r>
            <a:r>
              <a:rPr lang="es-ES" sz="1600" b="1" dirty="0" smtClean="0">
                <a:latin typeface="Verdana" panose="020B0604030504040204" pitchFamily="34" charset="0"/>
                <a:ea typeface="Verdana" panose="020B0604030504040204" pitchFamily="34" charset="0"/>
                <a:cs typeface="Verdana" panose="020B0604030504040204" pitchFamily="34" charset="0"/>
              </a:rPr>
              <a:t>Aragón</a:t>
            </a:r>
            <a:endParaRPr lang="es-ES" sz="1600" b="1" i="1" dirty="0">
              <a:latin typeface="Verdana" panose="020B0604030504040204" pitchFamily="34" charset="0"/>
              <a:ea typeface="Verdana" panose="020B0604030504040204" pitchFamily="34" charset="0"/>
              <a:cs typeface="Verdana" panose="020B0604030504040204" pitchFamily="34" charset="0"/>
            </a:endParaRPr>
          </a:p>
        </p:txBody>
      </p:sp>
      <p:sp>
        <p:nvSpPr>
          <p:cNvPr id="23" name="22 Rectángulo redondeado"/>
          <p:cNvSpPr/>
          <p:nvPr/>
        </p:nvSpPr>
        <p:spPr>
          <a:xfrm>
            <a:off x="8042856" y="2311793"/>
            <a:ext cx="1709102" cy="1160185"/>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smtClean="0">
                <a:latin typeface="Verdana" panose="020B0604030504040204" pitchFamily="34" charset="0"/>
                <a:ea typeface="Verdana" panose="020B0604030504040204" pitchFamily="34" charset="0"/>
                <a:cs typeface="Verdana" panose="020B0604030504040204" pitchFamily="34" charset="0"/>
              </a:rPr>
              <a:t>RD </a:t>
            </a:r>
            <a:r>
              <a:rPr lang="es-ES" i="1" dirty="0" smtClean="0">
                <a:latin typeface="Verdana" panose="020B0604030504040204" pitchFamily="34" charset="0"/>
                <a:ea typeface="Verdana" panose="020B0604030504040204" pitchFamily="34" charset="0"/>
                <a:cs typeface="Verdana" panose="020B0604030504040204" pitchFamily="34" charset="0"/>
              </a:rPr>
              <a:t>1371/2007</a:t>
            </a:r>
            <a:endParaRPr lang="es-ES" i="1" dirty="0">
              <a:latin typeface="Verdana" panose="020B0604030504040204" pitchFamily="34" charset="0"/>
              <a:ea typeface="Verdana" panose="020B0604030504040204" pitchFamily="34" charset="0"/>
              <a:cs typeface="Verdana" panose="020B0604030504040204" pitchFamily="34" charset="0"/>
            </a:endParaRPr>
          </a:p>
          <a:p>
            <a:pPr lvl="0" algn="ctr"/>
            <a:r>
              <a:rPr lang="es-ES" b="1" dirty="0" smtClean="0">
                <a:latin typeface="Verdana" panose="020B0604030504040204" pitchFamily="34" charset="0"/>
                <a:ea typeface="Verdana" panose="020B0604030504040204" pitchFamily="34" charset="0"/>
                <a:cs typeface="Verdana" panose="020B0604030504040204" pitchFamily="34" charset="0"/>
              </a:rPr>
              <a:t>DB_HR</a:t>
            </a:r>
            <a:endParaRPr lang="es-ES" b="1" i="1" dirty="0">
              <a:latin typeface="Verdana" panose="020B0604030504040204" pitchFamily="34" charset="0"/>
              <a:ea typeface="Verdana" panose="020B0604030504040204" pitchFamily="34" charset="0"/>
              <a:cs typeface="Verdana" panose="020B0604030504040204" pitchFamily="34" charset="0"/>
            </a:endParaRPr>
          </a:p>
        </p:txBody>
      </p:sp>
      <p:sp>
        <p:nvSpPr>
          <p:cNvPr id="24" name="23 Rectángulo redondeado"/>
          <p:cNvSpPr/>
          <p:nvPr/>
        </p:nvSpPr>
        <p:spPr>
          <a:xfrm>
            <a:off x="5175694" y="1565246"/>
            <a:ext cx="2170091" cy="1493094"/>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smtClean="0">
                <a:latin typeface="Verdana" panose="020B0604030504040204" pitchFamily="34" charset="0"/>
                <a:ea typeface="Verdana" panose="020B0604030504040204" pitchFamily="34" charset="0"/>
                <a:cs typeface="Verdana" panose="020B0604030504040204" pitchFamily="34" charset="0"/>
              </a:rPr>
              <a:t>RD </a:t>
            </a:r>
            <a:r>
              <a:rPr lang="es-ES" i="1" dirty="0" smtClean="0">
                <a:latin typeface="Verdana" panose="020B0604030504040204" pitchFamily="34" charset="0"/>
                <a:ea typeface="Verdana" panose="020B0604030504040204" pitchFamily="34" charset="0"/>
                <a:cs typeface="Verdana" panose="020B0604030504040204" pitchFamily="34" charset="0"/>
              </a:rPr>
              <a:t>1513/2005</a:t>
            </a:r>
            <a:endParaRPr lang="es-ES" i="1" dirty="0">
              <a:latin typeface="Verdana" panose="020B0604030504040204" pitchFamily="34" charset="0"/>
              <a:ea typeface="Verdana" panose="020B0604030504040204" pitchFamily="34" charset="0"/>
              <a:cs typeface="Verdana" panose="020B0604030504040204" pitchFamily="34" charset="0"/>
            </a:endParaRPr>
          </a:p>
          <a:p>
            <a:pPr lvl="0" algn="ctr"/>
            <a:r>
              <a:rPr lang="es-ES" sz="1600" b="1" dirty="0" smtClean="0">
                <a:latin typeface="Verdana" panose="020B0604030504040204" pitchFamily="34" charset="0"/>
                <a:ea typeface="Verdana" panose="020B0604030504040204" pitchFamily="34" charset="0"/>
                <a:cs typeface="Verdana" panose="020B0604030504040204" pitchFamily="34" charset="0"/>
              </a:rPr>
              <a:t>Evaluación y gestión del ruido ambiental</a:t>
            </a:r>
            <a:endParaRPr lang="es-ES" sz="1600" b="1" i="1" dirty="0">
              <a:latin typeface="Verdana" panose="020B0604030504040204" pitchFamily="34" charset="0"/>
              <a:ea typeface="Verdana" panose="020B0604030504040204" pitchFamily="34" charset="0"/>
              <a:cs typeface="Verdana" panose="020B0604030504040204" pitchFamily="34" charset="0"/>
            </a:endParaRPr>
          </a:p>
        </p:txBody>
      </p:sp>
      <p:sp>
        <p:nvSpPr>
          <p:cNvPr id="25" name="24 Rectángulo redondeado"/>
          <p:cNvSpPr/>
          <p:nvPr/>
        </p:nvSpPr>
        <p:spPr>
          <a:xfrm>
            <a:off x="3594811" y="2460759"/>
            <a:ext cx="1580883" cy="9779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a:latin typeface="Verdana" panose="020B0604030504040204" pitchFamily="34" charset="0"/>
                <a:ea typeface="Verdana" panose="020B0604030504040204" pitchFamily="34" charset="0"/>
                <a:cs typeface="Verdana" panose="020B0604030504040204" pitchFamily="34" charset="0"/>
              </a:rPr>
              <a:t>Ley </a:t>
            </a:r>
            <a:r>
              <a:rPr lang="es-ES" i="1" dirty="0" smtClean="0">
                <a:latin typeface="Verdana" panose="020B0604030504040204" pitchFamily="34" charset="0"/>
                <a:ea typeface="Verdana" panose="020B0604030504040204" pitchFamily="34" charset="0"/>
                <a:cs typeface="Verdana" panose="020B0604030504040204" pitchFamily="34" charset="0"/>
              </a:rPr>
              <a:t>37/2003</a:t>
            </a:r>
            <a:endParaRPr lang="es-ES" i="1" dirty="0">
              <a:latin typeface="Verdana" panose="020B0604030504040204" pitchFamily="34" charset="0"/>
              <a:ea typeface="Verdana" panose="020B0604030504040204" pitchFamily="34" charset="0"/>
              <a:cs typeface="Verdana" panose="020B0604030504040204" pitchFamily="34" charset="0"/>
            </a:endParaRPr>
          </a:p>
          <a:p>
            <a:pPr lvl="0" algn="ctr"/>
            <a:r>
              <a:rPr lang="es-ES" sz="1600" b="1" dirty="0" smtClean="0">
                <a:latin typeface="Verdana" panose="020B0604030504040204" pitchFamily="34" charset="0"/>
                <a:ea typeface="Verdana" panose="020B0604030504040204" pitchFamily="34" charset="0"/>
                <a:cs typeface="Verdana" panose="020B0604030504040204" pitchFamily="34" charset="0"/>
              </a:rPr>
              <a:t>del Ruido</a:t>
            </a:r>
            <a:endParaRPr lang="es-ES" sz="1600" b="1" i="1" dirty="0">
              <a:latin typeface="Verdana" panose="020B0604030504040204" pitchFamily="34" charset="0"/>
              <a:ea typeface="Verdana" panose="020B0604030504040204" pitchFamily="34" charset="0"/>
              <a:cs typeface="Verdana" panose="020B0604030504040204" pitchFamily="34" charset="0"/>
            </a:endParaRPr>
          </a:p>
        </p:txBody>
      </p:sp>
      <p:sp>
        <p:nvSpPr>
          <p:cNvPr id="27" name="26 Rectángulo redondeado"/>
          <p:cNvSpPr/>
          <p:nvPr/>
        </p:nvSpPr>
        <p:spPr>
          <a:xfrm>
            <a:off x="6260740" y="4159876"/>
            <a:ext cx="1580883" cy="9779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smtClean="0">
                <a:latin typeface="Verdana" panose="020B0604030504040204" pitchFamily="34" charset="0"/>
                <a:ea typeface="Verdana" panose="020B0604030504040204" pitchFamily="34" charset="0"/>
                <a:cs typeface="Verdana" panose="020B0604030504040204" pitchFamily="34" charset="0"/>
              </a:rPr>
              <a:t>RD </a:t>
            </a:r>
            <a:r>
              <a:rPr lang="es-ES" i="1" dirty="0" smtClean="0">
                <a:latin typeface="Verdana" panose="020B0604030504040204" pitchFamily="34" charset="0"/>
                <a:ea typeface="Verdana" panose="020B0604030504040204" pitchFamily="34" charset="0"/>
                <a:cs typeface="Verdana" panose="020B0604030504040204" pitchFamily="34" charset="0"/>
              </a:rPr>
              <a:t>314/2006</a:t>
            </a:r>
            <a:endParaRPr lang="es-ES" i="1" dirty="0">
              <a:latin typeface="Verdana" panose="020B0604030504040204" pitchFamily="34" charset="0"/>
              <a:ea typeface="Verdana" panose="020B0604030504040204" pitchFamily="34" charset="0"/>
              <a:cs typeface="Verdana" panose="020B0604030504040204" pitchFamily="34" charset="0"/>
            </a:endParaRPr>
          </a:p>
          <a:p>
            <a:pPr lvl="0" algn="ctr"/>
            <a:r>
              <a:rPr lang="es-ES" sz="1600" b="1" dirty="0" smtClean="0">
                <a:latin typeface="Verdana" panose="020B0604030504040204" pitchFamily="34" charset="0"/>
                <a:ea typeface="Verdana" panose="020B0604030504040204" pitchFamily="34" charset="0"/>
                <a:cs typeface="Verdana" panose="020B0604030504040204" pitchFamily="34" charset="0"/>
              </a:rPr>
              <a:t>CTE</a:t>
            </a:r>
            <a:endParaRPr lang="es-ES" sz="1600" b="1" i="1" dirty="0">
              <a:latin typeface="Verdana" panose="020B0604030504040204" pitchFamily="34" charset="0"/>
              <a:ea typeface="Verdana" panose="020B0604030504040204" pitchFamily="34" charset="0"/>
              <a:cs typeface="Verdana" panose="020B0604030504040204" pitchFamily="34" charset="0"/>
            </a:endParaRPr>
          </a:p>
        </p:txBody>
      </p:sp>
      <p:sp>
        <p:nvSpPr>
          <p:cNvPr id="29" name="28 Rectángulo redondeado"/>
          <p:cNvSpPr/>
          <p:nvPr/>
        </p:nvSpPr>
        <p:spPr>
          <a:xfrm>
            <a:off x="1533101" y="2015149"/>
            <a:ext cx="1580883" cy="9779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a:latin typeface="Verdana" panose="020B0604030504040204" pitchFamily="34" charset="0"/>
                <a:ea typeface="Verdana" panose="020B0604030504040204" pitchFamily="34" charset="0"/>
                <a:cs typeface="Verdana" panose="020B0604030504040204" pitchFamily="34" charset="0"/>
              </a:rPr>
              <a:t>Ley </a:t>
            </a:r>
            <a:r>
              <a:rPr lang="es-ES" i="1" dirty="0" smtClean="0">
                <a:latin typeface="Verdana" panose="020B0604030504040204" pitchFamily="34" charset="0"/>
                <a:ea typeface="Verdana" panose="020B0604030504040204" pitchFamily="34" charset="0"/>
                <a:cs typeface="Verdana" panose="020B0604030504040204" pitchFamily="34" charset="0"/>
              </a:rPr>
              <a:t>38/1999</a:t>
            </a:r>
            <a:endParaRPr lang="es-ES" i="1" dirty="0">
              <a:latin typeface="Verdana" panose="020B0604030504040204" pitchFamily="34" charset="0"/>
              <a:ea typeface="Verdana" panose="020B0604030504040204" pitchFamily="34" charset="0"/>
              <a:cs typeface="Verdana" panose="020B0604030504040204" pitchFamily="34" charset="0"/>
            </a:endParaRPr>
          </a:p>
          <a:p>
            <a:pPr lvl="0" algn="ctr"/>
            <a:r>
              <a:rPr lang="es-ES" sz="1600" b="1" dirty="0" smtClean="0">
                <a:latin typeface="Verdana" panose="020B0604030504040204" pitchFamily="34" charset="0"/>
                <a:ea typeface="Verdana" panose="020B0604030504040204" pitchFamily="34" charset="0"/>
                <a:cs typeface="Verdana" panose="020B0604030504040204" pitchFamily="34" charset="0"/>
              </a:rPr>
              <a:t>LOE</a:t>
            </a:r>
            <a:endParaRPr lang="es-ES" sz="1600" b="1" i="1" dirty="0">
              <a:latin typeface="Verdana" panose="020B0604030504040204" pitchFamily="34" charset="0"/>
              <a:ea typeface="Verdana" panose="020B0604030504040204" pitchFamily="34" charset="0"/>
              <a:cs typeface="Verdana" panose="020B0604030504040204" pitchFamily="34" charset="0"/>
            </a:endParaRPr>
          </a:p>
        </p:txBody>
      </p:sp>
      <p:sp>
        <p:nvSpPr>
          <p:cNvPr id="30" name="29 Rectángulo redondeado"/>
          <p:cNvSpPr/>
          <p:nvPr/>
        </p:nvSpPr>
        <p:spPr>
          <a:xfrm>
            <a:off x="2047736" y="4438953"/>
            <a:ext cx="2401913" cy="1358016"/>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smtClean="0">
                <a:latin typeface="Verdana" panose="020B0604030504040204" pitchFamily="34" charset="0"/>
                <a:ea typeface="Verdana" panose="020B0604030504040204" pitchFamily="34" charset="0"/>
                <a:cs typeface="Verdana" panose="020B0604030504040204" pitchFamily="34" charset="0"/>
              </a:rPr>
              <a:t>Directiva </a:t>
            </a:r>
            <a:r>
              <a:rPr lang="es-ES" i="1" dirty="0" smtClean="0">
                <a:latin typeface="Verdana" panose="020B0604030504040204" pitchFamily="34" charset="0"/>
                <a:ea typeface="Verdana" panose="020B0604030504040204" pitchFamily="34" charset="0"/>
                <a:cs typeface="Verdana" panose="020B0604030504040204" pitchFamily="34" charset="0"/>
              </a:rPr>
              <a:t>2002/49/CE</a:t>
            </a:r>
            <a:endParaRPr lang="es-ES" i="1" dirty="0">
              <a:latin typeface="Verdana" panose="020B0604030504040204" pitchFamily="34" charset="0"/>
              <a:ea typeface="Verdana" panose="020B0604030504040204" pitchFamily="34" charset="0"/>
              <a:cs typeface="Verdana" panose="020B0604030504040204" pitchFamily="34" charset="0"/>
            </a:endParaRPr>
          </a:p>
          <a:p>
            <a:pPr lvl="0" algn="ctr"/>
            <a:r>
              <a:rPr lang="es-ES" sz="1600" b="1" dirty="0" smtClean="0">
                <a:latin typeface="Verdana" panose="020B0604030504040204" pitchFamily="34" charset="0"/>
                <a:ea typeface="Verdana" panose="020B0604030504040204" pitchFamily="34" charset="0"/>
                <a:cs typeface="Verdana" panose="020B0604030504040204" pitchFamily="34" charset="0"/>
              </a:rPr>
              <a:t>Evaluación y gestión ruido ambiental</a:t>
            </a:r>
            <a:endParaRPr lang="es-ES" sz="1600" b="1" i="1" dirty="0">
              <a:latin typeface="Verdana" panose="020B0604030504040204" pitchFamily="34" charset="0"/>
              <a:ea typeface="Verdana" panose="020B0604030504040204" pitchFamily="34" charset="0"/>
              <a:cs typeface="Verdana" panose="020B0604030504040204" pitchFamily="34" charset="0"/>
            </a:endParaRPr>
          </a:p>
        </p:txBody>
      </p:sp>
      <p:sp>
        <p:nvSpPr>
          <p:cNvPr id="28" name="27 Rectángulo redondeado"/>
          <p:cNvSpPr/>
          <p:nvPr/>
        </p:nvSpPr>
        <p:spPr>
          <a:xfrm>
            <a:off x="1425620" y="932297"/>
            <a:ext cx="2116519" cy="9779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i="1" dirty="0" smtClean="0">
                <a:latin typeface="Verdana" panose="020B0604030504040204" pitchFamily="34" charset="0"/>
                <a:ea typeface="Verdana" panose="020B0604030504040204" pitchFamily="34" charset="0"/>
                <a:cs typeface="Verdana" panose="020B0604030504040204" pitchFamily="34" charset="0"/>
              </a:rPr>
              <a:t>NBA-CA-88</a:t>
            </a:r>
            <a:endParaRPr lang="es-ES" i="1" dirty="0">
              <a:latin typeface="Verdana" panose="020B0604030504040204" pitchFamily="34" charset="0"/>
              <a:ea typeface="Verdana" panose="020B0604030504040204" pitchFamily="34" charset="0"/>
              <a:cs typeface="Verdana" panose="020B0604030504040204" pitchFamily="34" charset="0"/>
            </a:endParaRPr>
          </a:p>
          <a:p>
            <a:pPr lvl="0" algn="ctr"/>
            <a:r>
              <a:rPr lang="es-ES" sz="1600" b="1" dirty="0" smtClean="0">
                <a:latin typeface="Verdana" panose="020B0604030504040204" pitchFamily="34" charset="0"/>
                <a:ea typeface="Verdana" panose="020B0604030504040204" pitchFamily="34" charset="0"/>
                <a:cs typeface="Verdana" panose="020B0604030504040204" pitchFamily="34" charset="0"/>
              </a:rPr>
              <a:t>Condiciones acústicas en los edificios</a:t>
            </a:r>
            <a:endParaRPr lang="es-ES" sz="1600" b="1" i="1" dirty="0">
              <a:latin typeface="Verdana" panose="020B0604030504040204" pitchFamily="34" charset="0"/>
              <a:ea typeface="Verdana" panose="020B0604030504040204" pitchFamily="34" charset="0"/>
              <a:cs typeface="Verdana" panose="020B0604030504040204" pitchFamily="34" charset="0"/>
            </a:endParaRPr>
          </a:p>
        </p:txBody>
      </p:sp>
      <p:sp>
        <p:nvSpPr>
          <p:cNvPr id="31" name="30 Rectángulo redondeado"/>
          <p:cNvSpPr/>
          <p:nvPr/>
        </p:nvSpPr>
        <p:spPr>
          <a:xfrm>
            <a:off x="344874" y="3058340"/>
            <a:ext cx="1978668" cy="1590486"/>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smtClean="0">
                <a:latin typeface="Verdana" panose="020B0604030504040204" pitchFamily="34" charset="0"/>
                <a:ea typeface="Verdana" panose="020B0604030504040204" pitchFamily="34" charset="0"/>
                <a:cs typeface="Verdana" panose="020B0604030504040204" pitchFamily="34" charset="0"/>
              </a:rPr>
              <a:t>Ordenanza </a:t>
            </a:r>
            <a:r>
              <a:rPr lang="es-ES" i="1" dirty="0" smtClean="0">
                <a:latin typeface="Verdana" panose="020B0604030504040204" pitchFamily="34" charset="0"/>
                <a:ea typeface="Verdana" panose="020B0604030504040204" pitchFamily="34" charset="0"/>
                <a:cs typeface="Verdana" panose="020B0604030504040204" pitchFamily="34" charset="0"/>
              </a:rPr>
              <a:t>Zaragoza 2001</a:t>
            </a:r>
            <a:endParaRPr lang="es-ES" i="1" dirty="0">
              <a:latin typeface="Verdana" panose="020B0604030504040204" pitchFamily="34" charset="0"/>
              <a:ea typeface="Verdana" panose="020B0604030504040204" pitchFamily="34" charset="0"/>
              <a:cs typeface="Verdana" panose="020B0604030504040204" pitchFamily="34" charset="0"/>
            </a:endParaRPr>
          </a:p>
          <a:p>
            <a:pPr lvl="0" algn="ctr"/>
            <a:r>
              <a:rPr lang="es-ES" sz="1600" b="1" dirty="0" smtClean="0">
                <a:latin typeface="Verdana" panose="020B0604030504040204" pitchFamily="34" charset="0"/>
                <a:ea typeface="Verdana" panose="020B0604030504040204" pitchFamily="34" charset="0"/>
                <a:cs typeface="Verdana" panose="020B0604030504040204" pitchFamily="34" charset="0"/>
              </a:rPr>
              <a:t>Protección contra ruidos y vibraciones</a:t>
            </a:r>
            <a:endParaRPr lang="es-ES" sz="1600" b="1" i="1" dirty="0">
              <a:latin typeface="Verdana" panose="020B0604030504040204" pitchFamily="34" charset="0"/>
              <a:ea typeface="Verdana" panose="020B0604030504040204" pitchFamily="34" charset="0"/>
              <a:cs typeface="Verdana" panose="020B0604030504040204" pitchFamily="34" charset="0"/>
            </a:endParaRPr>
          </a:p>
        </p:txBody>
      </p:sp>
      <p:sp>
        <p:nvSpPr>
          <p:cNvPr id="26" name="25 Rectángulo redondeado"/>
          <p:cNvSpPr/>
          <p:nvPr/>
        </p:nvSpPr>
        <p:spPr>
          <a:xfrm>
            <a:off x="7717484" y="4185634"/>
            <a:ext cx="2565470" cy="1742077"/>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smtClean="0">
                <a:latin typeface="Verdana" panose="020B0604030504040204" pitchFamily="34" charset="0"/>
                <a:ea typeface="Verdana" panose="020B0604030504040204" pitchFamily="34" charset="0"/>
                <a:cs typeface="Verdana" panose="020B0604030504040204" pitchFamily="34" charset="0"/>
              </a:rPr>
              <a:t>RD 1367</a:t>
            </a:r>
            <a:r>
              <a:rPr lang="es-ES" i="1" dirty="0" smtClean="0">
                <a:latin typeface="Verdana" panose="020B0604030504040204" pitchFamily="34" charset="0"/>
                <a:ea typeface="Verdana" panose="020B0604030504040204" pitchFamily="34" charset="0"/>
                <a:cs typeface="Verdana" panose="020B0604030504040204" pitchFamily="34" charset="0"/>
              </a:rPr>
              <a:t>/2007</a:t>
            </a:r>
            <a:endParaRPr lang="es-ES" i="1" dirty="0">
              <a:latin typeface="Verdana" panose="020B0604030504040204" pitchFamily="34" charset="0"/>
              <a:ea typeface="Verdana" panose="020B0604030504040204" pitchFamily="34" charset="0"/>
              <a:cs typeface="Verdana" panose="020B0604030504040204" pitchFamily="34" charset="0"/>
            </a:endParaRPr>
          </a:p>
          <a:p>
            <a:pPr lvl="0" algn="ctr"/>
            <a:r>
              <a:rPr lang="es-ES" sz="1600" b="1" dirty="0" smtClean="0">
                <a:latin typeface="Verdana" panose="020B0604030504040204" pitchFamily="34" charset="0"/>
                <a:ea typeface="Verdana" panose="020B0604030504040204" pitchFamily="34" charset="0"/>
                <a:cs typeface="Verdana" panose="020B0604030504040204" pitchFamily="34" charset="0"/>
              </a:rPr>
              <a:t>Zonificación acústica, objetivos de calidad y emisiones acústicas</a:t>
            </a:r>
            <a:endParaRPr lang="es-ES" sz="1600" b="1" i="1" dirty="0">
              <a:latin typeface="Verdana" panose="020B0604030504040204" pitchFamily="34" charset="0"/>
              <a:ea typeface="Verdana" panose="020B0604030504040204" pitchFamily="34" charset="0"/>
              <a:cs typeface="Verdana" panose="020B0604030504040204" pitchFamily="34" charset="0"/>
            </a:endParaRPr>
          </a:p>
        </p:txBody>
      </p:sp>
      <p:cxnSp>
        <p:nvCxnSpPr>
          <p:cNvPr id="33" name="32 Conector recto"/>
          <p:cNvCxnSpPr/>
          <p:nvPr/>
        </p:nvCxnSpPr>
        <p:spPr>
          <a:xfrm>
            <a:off x="1533101" y="932297"/>
            <a:ext cx="1905558" cy="88362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33 Conector recto"/>
          <p:cNvCxnSpPr/>
          <p:nvPr/>
        </p:nvCxnSpPr>
        <p:spPr>
          <a:xfrm flipV="1">
            <a:off x="1533101" y="1084697"/>
            <a:ext cx="1905558" cy="73122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39"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5 Marcador de pie de página"/>
          <p:cNvSpPr>
            <a:spLocks noGrp="1"/>
          </p:cNvSpPr>
          <p:nvPr>
            <p:ph type="ftr" sz="quarter" idx="11"/>
          </p:nvPr>
        </p:nvSpPr>
        <p:spPr>
          <a:xfrm>
            <a:off x="6895033" y="6454337"/>
            <a:ext cx="3146846" cy="328464"/>
          </a:xfrm>
        </p:spPr>
        <p:txBody>
          <a:bodyPr/>
          <a:lstStyle/>
          <a:p>
            <a:r>
              <a:rPr lang="es-ES" dirty="0">
                <a:solidFill>
                  <a:srgbClr val="E7DEC9">
                    <a:shade val="50000"/>
                    <a:satMod val="200000"/>
                  </a:srgbClr>
                </a:solidFill>
                <a:latin typeface="Gill Sans MT"/>
              </a:rPr>
              <a:t>Dirección General de Vivienda y Rehabilitación</a:t>
            </a:r>
          </a:p>
        </p:txBody>
      </p:sp>
      <p:pic>
        <p:nvPicPr>
          <p:cNvPr id="41" name="Imagen 40"/>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25030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22" grpId="0" animBg="1"/>
      <p:bldP spid="23" grpId="0" animBg="1"/>
      <p:bldP spid="24" grpId="0" animBg="1"/>
      <p:bldP spid="25" grpId="0" animBg="1"/>
      <p:bldP spid="27" grpId="0" animBg="1"/>
      <p:bldP spid="29" grpId="0" animBg="1"/>
      <p:bldP spid="30" grpId="0" animBg="1"/>
      <p:bldP spid="31"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73344" y="0"/>
            <a:ext cx="9997440" cy="796950"/>
          </a:xfrm>
        </p:spPr>
        <p:txBody>
          <a:bodyPr/>
          <a:lstStyle/>
          <a:p>
            <a:r>
              <a:rPr lang="es-ES" dirty="0" smtClean="0"/>
              <a:t> </a:t>
            </a:r>
            <a:endParaRPr lang="es-ES" dirty="0"/>
          </a:p>
        </p:txBody>
      </p:sp>
      <p:pic>
        <p:nvPicPr>
          <p:cNvPr id="409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6723"/>
          <a:stretch/>
        </p:blipFill>
        <p:spPr bwMode="auto">
          <a:xfrm>
            <a:off x="1867553" y="623617"/>
            <a:ext cx="3483219" cy="377538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9" name="Imagen 8"/>
          <p:cNvPicPr>
            <a:picLocks noChangeAspect="1"/>
          </p:cNvPicPr>
          <p:nvPr/>
        </p:nvPicPr>
        <p:blipFill>
          <a:blip r:embed="rId3"/>
          <a:stretch>
            <a:fillRect/>
          </a:stretch>
        </p:blipFill>
        <p:spPr>
          <a:xfrm>
            <a:off x="6308215" y="2205765"/>
            <a:ext cx="4320480" cy="1129618"/>
          </a:xfrm>
          <a:prstGeom prst="rect">
            <a:avLst/>
          </a:prstGeom>
          <a:ln>
            <a:noFill/>
          </a:ln>
          <a:effectLst>
            <a:outerShdw blurRad="190500" algn="tl" rotWithShape="0">
              <a:srgbClr val="000000">
                <a:alpha val="70000"/>
              </a:srgbClr>
            </a:outerShdw>
          </a:effectLst>
        </p:spPr>
      </p:pic>
      <p:pic>
        <p:nvPicPr>
          <p:cNvPr id="10" name="Imagen 9"/>
          <p:cNvPicPr>
            <a:picLocks noChangeAspect="1"/>
          </p:cNvPicPr>
          <p:nvPr/>
        </p:nvPicPr>
        <p:blipFill>
          <a:blip r:embed="rId4"/>
          <a:stretch>
            <a:fillRect/>
          </a:stretch>
        </p:blipFill>
        <p:spPr>
          <a:xfrm>
            <a:off x="5724931" y="3609300"/>
            <a:ext cx="5487049" cy="563947"/>
          </a:xfrm>
          <a:prstGeom prst="rect">
            <a:avLst/>
          </a:prstGeom>
          <a:ln>
            <a:noFill/>
          </a:ln>
          <a:effectLst>
            <a:outerShdw blurRad="190500" algn="tl" rotWithShape="0">
              <a:srgbClr val="000000">
                <a:alpha val="70000"/>
              </a:srgbClr>
            </a:outerShdw>
          </a:effectLst>
        </p:spPr>
      </p:pic>
      <p:pic>
        <p:nvPicPr>
          <p:cNvPr id="11" name="Imagen 10"/>
          <p:cNvPicPr>
            <a:picLocks noChangeAspect="1"/>
          </p:cNvPicPr>
          <p:nvPr/>
        </p:nvPicPr>
        <p:blipFill>
          <a:blip r:embed="rId5"/>
          <a:stretch>
            <a:fillRect/>
          </a:stretch>
        </p:blipFill>
        <p:spPr>
          <a:xfrm>
            <a:off x="1671271" y="4847047"/>
            <a:ext cx="2985203" cy="1340371"/>
          </a:xfrm>
          <a:prstGeom prst="rect">
            <a:avLst/>
          </a:prstGeom>
          <a:ln>
            <a:noFill/>
          </a:ln>
          <a:effectLst>
            <a:outerShdw blurRad="190500" algn="tl" rotWithShape="0">
              <a:srgbClr val="000000">
                <a:alpha val="70000"/>
              </a:srgbClr>
            </a:outerShdw>
          </a:effectLst>
        </p:spPr>
      </p:pic>
      <p:pic>
        <p:nvPicPr>
          <p:cNvPr id="12" name="Imagen 11"/>
          <p:cNvPicPr>
            <a:picLocks noChangeAspect="1"/>
          </p:cNvPicPr>
          <p:nvPr/>
        </p:nvPicPr>
        <p:blipFill rotWithShape="1">
          <a:blip r:embed="rId6"/>
          <a:srcRect t="50545"/>
          <a:stretch/>
        </p:blipFill>
        <p:spPr>
          <a:xfrm>
            <a:off x="5350771" y="5465990"/>
            <a:ext cx="2563085" cy="925571"/>
          </a:xfrm>
          <a:prstGeom prst="rect">
            <a:avLst/>
          </a:prstGeom>
          <a:ln>
            <a:noFill/>
          </a:ln>
          <a:effectLst>
            <a:outerShdw blurRad="190500" algn="tl" rotWithShape="0">
              <a:srgbClr val="000000">
                <a:alpha val="70000"/>
              </a:srgbClr>
            </a:outerShdw>
          </a:effectLst>
        </p:spPr>
      </p:pic>
      <p:pic>
        <p:nvPicPr>
          <p:cNvPr id="13" name="Imagen 12"/>
          <p:cNvPicPr>
            <a:picLocks noChangeAspect="1"/>
          </p:cNvPicPr>
          <p:nvPr/>
        </p:nvPicPr>
        <p:blipFill rotWithShape="1">
          <a:blip r:embed="rId7"/>
          <a:srcRect l="13477" t="11775"/>
          <a:stretch/>
        </p:blipFill>
        <p:spPr>
          <a:xfrm>
            <a:off x="8447582" y="5686817"/>
            <a:ext cx="3202396" cy="359091"/>
          </a:xfrm>
          <a:prstGeom prst="rect">
            <a:avLst/>
          </a:prstGeom>
          <a:ln>
            <a:noFill/>
          </a:ln>
          <a:effectLst>
            <a:outerShdw blurRad="190500" algn="tl" rotWithShape="0">
              <a:srgbClr val="000000">
                <a:alpha val="70000"/>
              </a:srgbClr>
            </a:outerShdw>
          </a:effectLst>
        </p:spPr>
      </p:pic>
      <p:pic>
        <p:nvPicPr>
          <p:cNvPr id="14" name="Imagen 13"/>
          <p:cNvPicPr>
            <a:picLocks noChangeAspect="1"/>
          </p:cNvPicPr>
          <p:nvPr/>
        </p:nvPicPr>
        <p:blipFill>
          <a:blip r:embed="rId8"/>
          <a:stretch>
            <a:fillRect/>
          </a:stretch>
        </p:blipFill>
        <p:spPr>
          <a:xfrm>
            <a:off x="8460904" y="5050622"/>
            <a:ext cx="3158385" cy="603617"/>
          </a:xfrm>
          <a:prstGeom prst="rect">
            <a:avLst/>
          </a:prstGeom>
          <a:ln>
            <a:noFill/>
          </a:ln>
          <a:effectLst>
            <a:outerShdw blurRad="190500" algn="tl" rotWithShape="0">
              <a:srgbClr val="000000">
                <a:alpha val="70000"/>
              </a:srgbClr>
            </a:outerShdw>
          </a:effectLst>
        </p:spPr>
      </p:pic>
      <p:pic>
        <p:nvPicPr>
          <p:cNvPr id="15" name="Imagen 14"/>
          <p:cNvPicPr>
            <a:picLocks noChangeAspect="1"/>
          </p:cNvPicPr>
          <p:nvPr/>
        </p:nvPicPr>
        <p:blipFill>
          <a:blip r:embed="rId9"/>
          <a:stretch>
            <a:fillRect/>
          </a:stretch>
        </p:blipFill>
        <p:spPr>
          <a:xfrm>
            <a:off x="5118294" y="5040737"/>
            <a:ext cx="3028041" cy="407381"/>
          </a:xfrm>
          <a:prstGeom prst="rect">
            <a:avLst/>
          </a:prstGeom>
          <a:ln>
            <a:noFill/>
          </a:ln>
          <a:effectLst>
            <a:outerShdw blurRad="190500" algn="tl" rotWithShape="0">
              <a:srgbClr val="000000">
                <a:alpha val="70000"/>
              </a:srgbClr>
            </a:outerShdw>
          </a:effectLst>
        </p:spPr>
      </p:pic>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60904" y="372532"/>
            <a:ext cx="2535353" cy="16507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8" name="Imagen 17"/>
          <p:cNvPicPr>
            <a:picLocks noChangeAspect="1"/>
          </p:cNvPicPr>
          <p:nvPr/>
        </p:nvPicPr>
        <p:blipFill>
          <a:blip r:embed="rId12"/>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87594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5 Image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42987" y="3002478"/>
            <a:ext cx="4884469" cy="983187"/>
          </a:xfrm>
          <a:prstGeom prst="rect">
            <a:avLst/>
          </a:prstGeom>
        </p:spPr>
      </p:pic>
      <p:sp>
        <p:nvSpPr>
          <p:cNvPr id="12" name="11 Rectángulo"/>
          <p:cNvSpPr/>
          <p:nvPr/>
        </p:nvSpPr>
        <p:spPr>
          <a:xfrm>
            <a:off x="6942987" y="179163"/>
            <a:ext cx="5067780" cy="2246769"/>
          </a:xfrm>
          <a:prstGeom prst="rect">
            <a:avLst/>
          </a:prstGeom>
        </p:spPr>
        <p:txBody>
          <a:bodyPr wrap="square">
            <a:spAutoFit/>
          </a:bodyPr>
          <a:lstStyle/>
          <a:p>
            <a:pPr algn="just"/>
            <a:r>
              <a:rPr lang="es-ES" sz="1400" dirty="0">
                <a:latin typeface="Verdana" panose="020B0604030504040204" pitchFamily="34" charset="0"/>
                <a:ea typeface="Verdana" panose="020B0604030504040204" pitchFamily="34" charset="0"/>
                <a:cs typeface="Verdana" panose="020B0604030504040204" pitchFamily="34" charset="0"/>
              </a:rPr>
              <a:t>Artículo 1</a:t>
            </a:r>
            <a:r>
              <a:rPr lang="es-ES" sz="1400" b="1" dirty="0">
                <a:latin typeface="Verdana" panose="020B0604030504040204" pitchFamily="34" charset="0"/>
                <a:ea typeface="Verdana" panose="020B0604030504040204" pitchFamily="34" charset="0"/>
                <a:cs typeface="Verdana" panose="020B0604030504040204" pitchFamily="34" charset="0"/>
              </a:rPr>
              <a:t>. Objeto.</a:t>
            </a:r>
          </a:p>
          <a:p>
            <a:pPr algn="just"/>
            <a:r>
              <a:rPr lang="es-ES" sz="1400" dirty="0">
                <a:latin typeface="Verdana" panose="020B0604030504040204" pitchFamily="34" charset="0"/>
                <a:ea typeface="Verdana" panose="020B0604030504040204" pitchFamily="34" charset="0"/>
                <a:cs typeface="Verdana" panose="020B0604030504040204" pitchFamily="34" charset="0"/>
              </a:rPr>
              <a:t>1.  El Código Técnico de la Edificación, en adelante  CTE, es el marco normativo por el que se regulan las </a:t>
            </a:r>
            <a:r>
              <a:rPr lang="es-ES" sz="1400" b="1" dirty="0">
                <a:solidFill>
                  <a:srgbClr val="FF0000"/>
                </a:solidFill>
                <a:latin typeface="Verdana" panose="020B0604030504040204" pitchFamily="34" charset="0"/>
                <a:ea typeface="Verdana" panose="020B0604030504040204" pitchFamily="34" charset="0"/>
                <a:cs typeface="Verdana" panose="020B0604030504040204" pitchFamily="34" charset="0"/>
              </a:rPr>
              <a:t>exigencias básicas de calidad que deben cumplir los edificios, incluidas sus instalaciones</a:t>
            </a:r>
            <a:r>
              <a:rPr lang="es-ES" sz="1400" dirty="0">
                <a:latin typeface="Verdana" panose="020B0604030504040204" pitchFamily="34" charset="0"/>
                <a:ea typeface="Verdana" panose="020B0604030504040204" pitchFamily="34" charset="0"/>
                <a:cs typeface="Verdana" panose="020B0604030504040204" pitchFamily="34" charset="0"/>
              </a:rPr>
              <a:t>, para satisfacer los requisitos básicos de </a:t>
            </a:r>
            <a:r>
              <a:rPr lang="es-ES" sz="1400" b="1" dirty="0">
                <a:solidFill>
                  <a:srgbClr val="FF0000"/>
                </a:solidFill>
                <a:latin typeface="Verdana" panose="020B0604030504040204" pitchFamily="34" charset="0"/>
                <a:ea typeface="Verdana" panose="020B0604030504040204" pitchFamily="34" charset="0"/>
                <a:cs typeface="Verdana" panose="020B0604030504040204" pitchFamily="34" charset="0"/>
              </a:rPr>
              <a:t>seguridad y habitabilidad</a:t>
            </a:r>
            <a:r>
              <a:rPr lang="es-ES" sz="1400" dirty="0">
                <a:latin typeface="Verdana" panose="020B0604030504040204" pitchFamily="34" charset="0"/>
                <a:ea typeface="Verdana" panose="020B0604030504040204" pitchFamily="34" charset="0"/>
                <a:cs typeface="Verdana" panose="020B0604030504040204" pitchFamily="34" charset="0"/>
              </a:rPr>
              <a:t>, en desarrollo de lo previsto en la disposición adicional segunda de la Ley 38/1999, de 5 de noviembre, de Ordenación de la Edificación, en adelante LOE.</a:t>
            </a:r>
          </a:p>
        </p:txBody>
      </p:sp>
      <p:pic>
        <p:nvPicPr>
          <p:cNvPr id="13" name="Imagen 6"/>
          <p:cNvPicPr>
            <a:picLocks noChangeAspect="1"/>
          </p:cNvPicPr>
          <p:nvPr/>
        </p:nvPicPr>
        <p:blipFill>
          <a:blip r:embed="rId4"/>
          <a:stretch>
            <a:fillRect/>
          </a:stretch>
        </p:blipFill>
        <p:spPr>
          <a:xfrm>
            <a:off x="1851733" y="442192"/>
            <a:ext cx="4622268" cy="1430703"/>
          </a:xfrm>
          <a:prstGeom prst="rect">
            <a:avLst/>
          </a:prstGeom>
          <a:ln w="3175">
            <a:solidFill>
              <a:schemeClr val="tx1"/>
            </a:solidFill>
          </a:ln>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1733" y="1976138"/>
            <a:ext cx="4622268" cy="23507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5" name="14 Rectángulo"/>
          <p:cNvSpPr/>
          <p:nvPr/>
        </p:nvSpPr>
        <p:spPr>
          <a:xfrm>
            <a:off x="1714976" y="4462818"/>
            <a:ext cx="9626314" cy="2031325"/>
          </a:xfrm>
          <a:prstGeom prst="rect">
            <a:avLst/>
          </a:prstGeom>
        </p:spPr>
        <p:txBody>
          <a:bodyPr wrap="square">
            <a:spAutoFit/>
          </a:bodyPr>
          <a:lstStyle/>
          <a:p>
            <a:pPr algn="just"/>
            <a:r>
              <a:rPr lang="es-ES" sz="1400" b="1" dirty="0">
                <a:latin typeface="Verdana" panose="020B0604030504040204" pitchFamily="34" charset="0"/>
                <a:ea typeface="Verdana" panose="020B0604030504040204" pitchFamily="34" charset="0"/>
                <a:cs typeface="Verdana" panose="020B0604030504040204" pitchFamily="34" charset="0"/>
              </a:rPr>
              <a:t>Artículo 14. Exigencias básicas de protección frente al ruido (HR) </a:t>
            </a:r>
          </a:p>
          <a:p>
            <a:pPr algn="just"/>
            <a:r>
              <a:rPr lang="es-ES" sz="1400" dirty="0">
                <a:latin typeface="Verdana" panose="020B0604030504040204" pitchFamily="34" charset="0"/>
                <a:ea typeface="Verdana" panose="020B0604030504040204" pitchFamily="34" charset="0"/>
                <a:cs typeface="Verdana" panose="020B0604030504040204" pitchFamily="34" charset="0"/>
              </a:rPr>
              <a:t>El objetivo del requisito básico “Protección frente el ruido” consiste en limitar, dentro de los edificios y en </a:t>
            </a:r>
            <a:r>
              <a:rPr lang="es-ES" sz="1400" dirty="0">
                <a:solidFill>
                  <a:srgbClr val="FF0000"/>
                </a:solidFill>
                <a:latin typeface="Verdana" panose="020B0604030504040204" pitchFamily="34" charset="0"/>
                <a:ea typeface="Verdana" panose="020B0604030504040204" pitchFamily="34" charset="0"/>
                <a:cs typeface="Verdana" panose="020B0604030504040204" pitchFamily="34" charset="0"/>
              </a:rPr>
              <a:t>condiciones normales de utilización, el riesgo de molestias o enfermedades </a:t>
            </a:r>
            <a:r>
              <a:rPr lang="es-ES" sz="1400" dirty="0">
                <a:latin typeface="Verdana" panose="020B0604030504040204" pitchFamily="34" charset="0"/>
                <a:ea typeface="Verdana" panose="020B0604030504040204" pitchFamily="34" charset="0"/>
                <a:cs typeface="Verdana" panose="020B0604030504040204" pitchFamily="34" charset="0"/>
              </a:rPr>
              <a:t>que el ruido pueda producir a los usuarios como consecuencia de las características de su proyecto, construcción, uso y mantenimiento. </a:t>
            </a:r>
          </a:p>
          <a:p>
            <a:pPr algn="just"/>
            <a:r>
              <a:rPr lang="es-ES" sz="1400" dirty="0">
                <a:latin typeface="Verdana" panose="020B0604030504040204" pitchFamily="34" charset="0"/>
                <a:ea typeface="Verdana" panose="020B0604030504040204" pitchFamily="34" charset="0"/>
                <a:cs typeface="Verdana" panose="020B0604030504040204" pitchFamily="34" charset="0"/>
              </a:rPr>
              <a:t>Para satisfacer este objetivo, los edificios se proyectarán, construirán y mantendrán de tal forma que los elementos constructivos que conforman sus  recintos tengan unas características acústicas  adecuadas para </a:t>
            </a:r>
            <a:r>
              <a:rPr lang="es-ES" sz="1400" dirty="0">
                <a:solidFill>
                  <a:srgbClr val="FF0000"/>
                </a:solidFill>
                <a:latin typeface="Verdana" panose="020B0604030504040204" pitchFamily="34" charset="0"/>
                <a:ea typeface="Verdana" panose="020B0604030504040204" pitchFamily="34" charset="0"/>
                <a:cs typeface="Verdana" panose="020B0604030504040204" pitchFamily="34" charset="0"/>
              </a:rPr>
              <a:t>reducir la transmisión del ruido aéreo, del ruido de impactos y del ruido y vibraciones de las instalaciones propias del edificio, y para limitar el ruido reverberante de los </a:t>
            </a:r>
            <a:r>
              <a:rPr lang="es-ES" sz="1400" dirty="0" smtClean="0">
                <a:solidFill>
                  <a:srgbClr val="FF0000"/>
                </a:solidFill>
                <a:latin typeface="Verdana" panose="020B0604030504040204" pitchFamily="34" charset="0"/>
                <a:ea typeface="Verdana" panose="020B0604030504040204" pitchFamily="34" charset="0"/>
                <a:cs typeface="Verdana" panose="020B0604030504040204" pitchFamily="34" charset="0"/>
              </a:rPr>
              <a:t>recintos.</a:t>
            </a:r>
            <a:endParaRPr lang="es-ES" sz="1400" dirty="0"/>
          </a:p>
        </p:txBody>
      </p:sp>
      <p:sp>
        <p:nvSpPr>
          <p:cNvPr id="14"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6" name="Imagen 15"/>
          <p:cNvPicPr>
            <a:picLocks noChangeAspect="1"/>
          </p:cNvPicPr>
          <p:nvPr/>
        </p:nvPicPr>
        <p:blipFill>
          <a:blip r:embed="rId6"/>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2107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Normas UNE</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3" name="Imagen 2"/>
          <p:cNvPicPr>
            <a:picLocks noChangeAspect="1"/>
          </p:cNvPicPr>
          <p:nvPr/>
        </p:nvPicPr>
        <p:blipFill rotWithShape="1">
          <a:blip r:embed="rId2"/>
          <a:srcRect l="18349" t="13857" r="35780" b="40475"/>
          <a:stretch/>
        </p:blipFill>
        <p:spPr>
          <a:xfrm>
            <a:off x="7144278" y="2160609"/>
            <a:ext cx="4800533" cy="2016224"/>
          </a:xfrm>
          <a:prstGeom prst="rect">
            <a:avLst/>
          </a:prstGeom>
          <a:ln>
            <a:noFill/>
          </a:ln>
          <a:effectLst>
            <a:outerShdw blurRad="190500" algn="tl" rotWithShape="0">
              <a:srgbClr val="000000">
                <a:alpha val="70000"/>
              </a:srgbClr>
            </a:outerShdw>
          </a:effectLst>
        </p:spPr>
      </p:pic>
      <p:pic>
        <p:nvPicPr>
          <p:cNvPr id="7" name="Imagen 6"/>
          <p:cNvPicPr>
            <a:picLocks noChangeAspect="1"/>
          </p:cNvPicPr>
          <p:nvPr/>
        </p:nvPicPr>
        <p:blipFill rotWithShape="1">
          <a:blip r:embed="rId3"/>
          <a:srcRect l="19217" t="15156" r="36486" b="39025"/>
          <a:stretch/>
        </p:blipFill>
        <p:spPr>
          <a:xfrm>
            <a:off x="7163819" y="4227826"/>
            <a:ext cx="4761451" cy="2077724"/>
          </a:xfrm>
          <a:prstGeom prst="rect">
            <a:avLst/>
          </a:prstGeom>
          <a:ln>
            <a:noFill/>
          </a:ln>
          <a:effectLst>
            <a:outerShdw blurRad="190500" algn="tl" rotWithShape="0">
              <a:srgbClr val="000000">
                <a:alpha val="70000"/>
              </a:srgbClr>
            </a:outerShdw>
          </a:effectLst>
        </p:spPr>
      </p:pic>
      <p:pic>
        <p:nvPicPr>
          <p:cNvPr id="8" name="Imagen 7"/>
          <p:cNvPicPr>
            <a:picLocks noChangeAspect="1"/>
          </p:cNvPicPr>
          <p:nvPr/>
        </p:nvPicPr>
        <p:blipFill rotWithShape="1">
          <a:blip r:embed="rId4"/>
          <a:srcRect l="19300" t="17871" r="35939" b="39581"/>
          <a:stretch/>
        </p:blipFill>
        <p:spPr>
          <a:xfrm>
            <a:off x="7111051" y="137561"/>
            <a:ext cx="4800533" cy="1917381"/>
          </a:xfrm>
          <a:prstGeom prst="rect">
            <a:avLst/>
          </a:prstGeom>
          <a:ln>
            <a:noFill/>
          </a:ln>
          <a:effectLst>
            <a:outerShdw blurRad="190500" algn="tl" rotWithShape="0">
              <a:srgbClr val="000000">
                <a:alpha val="70000"/>
              </a:srgbClr>
            </a:outerShdw>
          </a:effectLst>
        </p:spPr>
      </p:pic>
      <p:pic>
        <p:nvPicPr>
          <p:cNvPr id="11" name="Imagen 10"/>
          <p:cNvPicPr>
            <a:picLocks noChangeAspect="1"/>
          </p:cNvPicPr>
          <p:nvPr/>
        </p:nvPicPr>
        <p:blipFill rotWithShape="1">
          <a:blip r:embed="rId5"/>
          <a:srcRect l="19557" t="17118" r="36062" b="40875"/>
          <a:stretch/>
        </p:blipFill>
        <p:spPr>
          <a:xfrm>
            <a:off x="1914144" y="1768644"/>
            <a:ext cx="4998720" cy="1996013"/>
          </a:xfrm>
          <a:prstGeom prst="rect">
            <a:avLst/>
          </a:prstGeom>
          <a:ln>
            <a:noFill/>
          </a:ln>
          <a:effectLst>
            <a:outerShdw blurRad="190500" algn="tl" rotWithShape="0">
              <a:srgbClr val="000000">
                <a:alpha val="70000"/>
              </a:srgbClr>
            </a:outerShdw>
          </a:effectLst>
        </p:spPr>
      </p:pic>
      <p:pic>
        <p:nvPicPr>
          <p:cNvPr id="13" name="Marcador de contenido 12"/>
          <p:cNvPicPr>
            <a:picLocks noGrp="1" noChangeAspect="1"/>
          </p:cNvPicPr>
          <p:nvPr>
            <p:ph idx="1"/>
          </p:nvPr>
        </p:nvPicPr>
        <p:blipFill rotWithShape="1">
          <a:blip r:embed="rId6"/>
          <a:srcRect l="18784" t="16167" r="36087" b="39451"/>
          <a:stretch/>
        </p:blipFill>
        <p:spPr>
          <a:xfrm>
            <a:off x="2122568" y="3764657"/>
            <a:ext cx="4906003" cy="2035469"/>
          </a:xfrm>
          <a:prstGeom prst="rect">
            <a:avLst/>
          </a:prstGeom>
          <a:ln>
            <a:noFill/>
          </a:ln>
          <a:effectLst>
            <a:outerShdw blurRad="190500" algn="tl" rotWithShape="0">
              <a:srgbClr val="000000">
                <a:alpha val="70000"/>
              </a:srgbClr>
            </a:outerShdw>
          </a:effectLst>
        </p:spPr>
      </p:pic>
      <p:pic>
        <p:nvPicPr>
          <p:cNvPr id="15"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7" name="Imagen 16"/>
          <p:cNvPicPr>
            <a:picLocks noChangeAspect="1"/>
          </p:cNvPicPr>
          <p:nvPr/>
        </p:nvPicPr>
        <p:blipFill>
          <a:blip r:embed="rId8"/>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7888841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10041879" y="6347420"/>
            <a:ext cx="1007121" cy="490578"/>
          </a:xfrm>
          <a:prstGeom prst="rect">
            <a:avLst/>
          </a:prstGeom>
        </p:spPr>
      </p:pic>
      <p:pic>
        <p:nvPicPr>
          <p:cNvPr id="3" name="Marcador de contenido 2"/>
          <p:cNvPicPr>
            <a:picLocks noGrp="1" noChangeAspect="1"/>
          </p:cNvPicPr>
          <p:nvPr>
            <p:ph idx="1"/>
          </p:nvPr>
        </p:nvPicPr>
        <p:blipFill>
          <a:blip r:embed="rId3"/>
          <a:stretch>
            <a:fillRect/>
          </a:stretch>
        </p:blipFill>
        <p:spPr>
          <a:xfrm>
            <a:off x="4109660" y="3595467"/>
            <a:ext cx="6198757" cy="28036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9563" y="199147"/>
            <a:ext cx="6144683" cy="31665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spTree>
    <p:extLst>
      <p:ext uri="{BB962C8B-B14F-4D97-AF65-F5344CB8AC3E}">
        <p14:creationId xmlns:p14="http://schemas.microsoft.com/office/powerpoint/2010/main" val="2988726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0693" y="609600"/>
            <a:ext cx="9224681" cy="5638800"/>
          </a:xfrm>
        </p:spPr>
      </p:pic>
      <p:pic>
        <p:nvPicPr>
          <p:cNvPr id="5" name="Imagen 6"/>
          <p:cNvPicPr>
            <a:picLocks noChangeAspect="1"/>
          </p:cNvPicPr>
          <p:nvPr/>
        </p:nvPicPr>
        <p:blipFill>
          <a:blip r:embed="rId3"/>
          <a:stretch>
            <a:fillRect/>
          </a:stretch>
        </p:blipFill>
        <p:spPr>
          <a:xfrm>
            <a:off x="10041879" y="6347420"/>
            <a:ext cx="1007121" cy="490578"/>
          </a:xfrm>
          <a:prstGeom prst="rect">
            <a:avLst/>
          </a:prstGeom>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spTree>
    <p:extLst>
      <p:ext uri="{BB962C8B-B14F-4D97-AF65-F5344CB8AC3E}">
        <p14:creationId xmlns:p14="http://schemas.microsoft.com/office/powerpoint/2010/main" val="21070287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14144" y="846161"/>
            <a:ext cx="9997440" cy="5402239"/>
          </a:xfrm>
        </p:spPr>
        <p:txBody>
          <a:bodyPr/>
          <a:lstStyle/>
          <a:p>
            <a:pPr algn="ctr"/>
            <a:endParaRPr lang="es-ES" sz="4400" dirty="0" smtClean="0">
              <a:latin typeface="Verdana" panose="020B0604030504040204" pitchFamily="34" charset="0"/>
              <a:ea typeface="Verdana" panose="020B0604030504040204" pitchFamily="34" charset="0"/>
              <a:cs typeface="Verdana" panose="020B0604030504040204" pitchFamily="34" charset="0"/>
            </a:endParaRPr>
          </a:p>
          <a:p>
            <a:pPr algn="ctr"/>
            <a:endParaRPr lang="es-ES" sz="4400" dirty="0" smtClean="0">
              <a:latin typeface="Verdana" panose="020B0604030504040204" pitchFamily="34" charset="0"/>
              <a:ea typeface="Verdana" panose="020B0604030504040204" pitchFamily="34" charset="0"/>
              <a:cs typeface="Verdana" panose="020B0604030504040204" pitchFamily="34" charset="0"/>
            </a:endParaRPr>
          </a:p>
          <a:p>
            <a:pPr marL="82296" indent="0">
              <a:buNone/>
            </a:pPr>
            <a:r>
              <a:rPr lang="es-ES" sz="4400"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ESTUDIO PREVIO</a:t>
            </a:r>
          </a:p>
          <a:p>
            <a:pPr marL="82296" indent="0">
              <a:buNone/>
            </a:pPr>
            <a:r>
              <a:rPr lang="es-ES" sz="2000" dirty="0" smtClean="0">
                <a:latin typeface="Verdana" panose="020B0604030504040204" pitchFamily="34" charset="0"/>
                <a:ea typeface="Verdana" panose="020B0604030504040204" pitchFamily="34" charset="0"/>
                <a:cs typeface="Verdana" panose="020B0604030504040204" pitchFamily="34" charset="0"/>
              </a:rPr>
              <a:t>				</a:t>
            </a:r>
          </a:p>
          <a:p>
            <a:pPr marL="1698625" indent="-261938">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Tipos de recintos</a:t>
            </a:r>
          </a:p>
          <a:p>
            <a:pPr marL="1698625" indent="-261938">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Zonificación</a:t>
            </a:r>
          </a:p>
          <a:p>
            <a:pPr marL="82296" indent="0">
              <a:buNone/>
            </a:pPr>
            <a:endParaRPr lang="es-ES" sz="2000" dirty="0" smtClean="0">
              <a:latin typeface="Verdana" panose="020B0604030504040204" pitchFamily="34" charset="0"/>
              <a:ea typeface="Verdana" panose="020B0604030504040204" pitchFamily="34" charset="0"/>
              <a:cs typeface="Verdana" panose="020B0604030504040204" pitchFamily="34" charset="0"/>
            </a:endParaRPr>
          </a:p>
          <a:p>
            <a:pPr lvl="1"/>
            <a:endParaRPr lang="es-ES" sz="2000" dirty="0" smtClean="0">
              <a:latin typeface="Verdana" panose="020B0604030504040204" pitchFamily="34" charset="0"/>
              <a:ea typeface="Verdana" panose="020B0604030504040204" pitchFamily="34" charset="0"/>
              <a:cs typeface="Verdana" panose="020B0604030504040204" pitchFamily="34" charset="0"/>
            </a:endParaRPr>
          </a:p>
          <a:p>
            <a:endParaRPr lang="es-ES" dirty="0"/>
          </a:p>
        </p:txBody>
      </p:sp>
      <p:pic>
        <p:nvPicPr>
          <p:cNvPr id="5" name="Imagen 6"/>
          <p:cNvPicPr>
            <a:picLocks noChangeAspect="1"/>
          </p:cNvPicPr>
          <p:nvPr/>
        </p:nvPicPr>
        <p:blipFill>
          <a:blip r:embed="rId2"/>
          <a:stretch>
            <a:fillRect/>
          </a:stretch>
        </p:blipFill>
        <p:spPr>
          <a:xfrm>
            <a:off x="10041879" y="6347420"/>
            <a:ext cx="1007121" cy="490578"/>
          </a:xfrm>
          <a:prstGeom prst="rect">
            <a:avLst/>
          </a:prstGeom>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spTree>
    <p:extLst>
      <p:ext uri="{BB962C8B-B14F-4D97-AF65-F5344CB8AC3E}">
        <p14:creationId xmlns:p14="http://schemas.microsoft.com/office/powerpoint/2010/main" val="27331424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3325091" y="2921330"/>
            <a:ext cx="8431480" cy="2351314"/>
          </a:xfrm>
          <a:prstGeom prst="rect">
            <a:avLst/>
          </a:prstGeom>
          <a:ln w="3810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s-ES"/>
          </a:p>
        </p:txBody>
      </p:sp>
      <p:sp>
        <p:nvSpPr>
          <p:cNvPr id="2" name="1 Título"/>
          <p:cNvSpPr>
            <a:spLocks noGrp="1"/>
          </p:cNvSpPr>
          <p:nvPr>
            <p:ph type="title"/>
          </p:nvPr>
        </p:nvSpPr>
        <p:spPr>
          <a:xfrm>
            <a:off x="1914144" y="274638"/>
            <a:ext cx="9997440" cy="562074"/>
          </a:xfrm>
        </p:spPr>
        <p:txBody>
          <a:bodyPr>
            <a:no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Tipos de recintos</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2 Marcador de contenido"/>
          <p:cNvSpPr>
            <a:spLocks noGrp="1"/>
          </p:cNvSpPr>
          <p:nvPr>
            <p:ph idx="1"/>
          </p:nvPr>
        </p:nvSpPr>
        <p:spPr/>
        <p:txBody>
          <a:bodyPr/>
          <a:lstStyle/>
          <a:p>
            <a:pPr lvl="8"/>
            <a:endParaRPr lang="es-ES" dirty="0" smtClean="0"/>
          </a:p>
          <a:p>
            <a:endParaRPr lang="es-ES" dirty="0" smtClean="0"/>
          </a:p>
          <a:p>
            <a:endParaRPr lang="es-ES" dirty="0"/>
          </a:p>
          <a:p>
            <a:endParaRPr lang="es-ES" dirty="0"/>
          </a:p>
          <a:p>
            <a:pPr marL="82296" indent="0">
              <a:buNone/>
            </a:pPr>
            <a:endParaRPr lang="es-ES" dirty="0"/>
          </a:p>
        </p:txBody>
      </p:sp>
      <p:graphicFrame>
        <p:nvGraphicFramePr>
          <p:cNvPr id="6" name="Tabla 5"/>
          <p:cNvGraphicFramePr>
            <a:graphicFrameLocks noGrp="1"/>
          </p:cNvGraphicFramePr>
          <p:nvPr>
            <p:extLst>
              <p:ext uri="{D42A27DB-BD31-4B8C-83A1-F6EECF244321}">
                <p14:modId xmlns:p14="http://schemas.microsoft.com/office/powerpoint/2010/main" val="4049361605"/>
              </p:ext>
            </p:extLst>
          </p:nvPr>
        </p:nvGraphicFramePr>
        <p:xfrm>
          <a:off x="1914145" y="980729"/>
          <a:ext cx="9499806" cy="1920926"/>
        </p:xfrm>
        <a:graphic>
          <a:graphicData uri="http://schemas.openxmlformats.org/drawingml/2006/table">
            <a:tbl>
              <a:tblPr firstRow="1" bandRow="1">
                <a:tableStyleId>{2D5ABB26-0587-4C30-8999-92F81FD0307C}</a:tableStyleId>
              </a:tblPr>
              <a:tblGrid>
                <a:gridCol w="2091389">
                  <a:extLst>
                    <a:ext uri="{9D8B030D-6E8A-4147-A177-3AD203B41FA5}">
                      <a16:colId xmlns:a16="http://schemas.microsoft.com/office/drawing/2014/main" val="1265577658"/>
                    </a:ext>
                  </a:extLst>
                </a:gridCol>
                <a:gridCol w="7408417">
                  <a:extLst>
                    <a:ext uri="{9D8B030D-6E8A-4147-A177-3AD203B41FA5}">
                      <a16:colId xmlns:a16="http://schemas.microsoft.com/office/drawing/2014/main" val="131967410"/>
                    </a:ext>
                  </a:extLst>
                </a:gridCol>
              </a:tblGrid>
              <a:tr h="478225">
                <a:tc rowSpan="3">
                  <a:txBody>
                    <a:bodyPr/>
                    <a:lstStyle/>
                    <a:p>
                      <a:r>
                        <a:rPr lang="es-ES" dirty="0" smtClean="0">
                          <a:latin typeface="Verdana" panose="020B0604030504040204" pitchFamily="34" charset="0"/>
                          <a:ea typeface="Verdana" panose="020B0604030504040204" pitchFamily="34" charset="0"/>
                          <a:cs typeface="Verdana" panose="020B0604030504040204" pitchFamily="34" charset="0"/>
                        </a:rPr>
                        <a:t>Unidades de Uso:</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s-ES" b="1" dirty="0" smtClean="0">
                          <a:latin typeface="Verdana" panose="020B0604030504040204" pitchFamily="34" charset="0"/>
                          <a:ea typeface="Verdana" panose="020B0604030504040204" pitchFamily="34" charset="0"/>
                          <a:cs typeface="Verdana" panose="020B0604030504040204" pitchFamily="34" charset="0"/>
                        </a:rPr>
                        <a:t>Edificios de viviendas</a:t>
                      </a:r>
                      <a:r>
                        <a:rPr lang="es-ES" dirty="0" smtClean="0">
                          <a:latin typeface="Verdana" panose="020B0604030504040204" pitchFamily="34" charset="0"/>
                          <a:ea typeface="Verdana" panose="020B0604030504040204" pitchFamily="34" charset="0"/>
                          <a:cs typeface="Verdana" panose="020B0604030504040204" pitchFamily="34" charset="0"/>
                        </a:rPr>
                        <a:t>: cada una de las viviendas.</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9411296"/>
                  </a:ext>
                </a:extLst>
              </a:tr>
              <a:tr h="591361">
                <a:tc vMerge="1">
                  <a:txBody>
                    <a:bodyPr/>
                    <a:lstStyle/>
                    <a:p>
                      <a:endParaRPr lang="es-E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s-ES" b="1" dirty="0" smtClean="0">
                          <a:latin typeface="Verdana" panose="020B0604030504040204" pitchFamily="34" charset="0"/>
                          <a:ea typeface="Verdana" panose="020B0604030504040204" pitchFamily="34" charset="0"/>
                          <a:cs typeface="Verdana" panose="020B0604030504040204" pitchFamily="34" charset="0"/>
                        </a:rPr>
                        <a:t>Hospitales,</a:t>
                      </a:r>
                      <a:r>
                        <a:rPr lang="es-ES" b="1" baseline="0" dirty="0" smtClean="0">
                          <a:latin typeface="Verdana" panose="020B0604030504040204" pitchFamily="34" charset="0"/>
                          <a:ea typeface="Verdana" panose="020B0604030504040204" pitchFamily="34" charset="0"/>
                          <a:cs typeface="Verdana" panose="020B0604030504040204" pitchFamily="34" charset="0"/>
                        </a:rPr>
                        <a:t> hoteles, residencias, etc</a:t>
                      </a:r>
                      <a:r>
                        <a:rPr lang="es-ES" baseline="0" dirty="0" smtClean="0">
                          <a:latin typeface="Verdana" panose="020B0604030504040204" pitchFamily="34" charset="0"/>
                          <a:ea typeface="Verdana" panose="020B0604030504040204" pitchFamily="34" charset="0"/>
                          <a:cs typeface="Verdana" panose="020B0604030504040204" pitchFamily="34" charset="0"/>
                        </a:rPr>
                        <a:t>.: cada habitación, incluidos sus anexos. </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959629"/>
                  </a:ext>
                </a:extLst>
              </a:tr>
              <a:tr h="802621">
                <a:tc vMerge="1">
                  <a:txBody>
                    <a:bodyPr/>
                    <a:lstStyle/>
                    <a:p>
                      <a:endParaRPr lang="es-E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s-ES" b="1" dirty="0" smtClean="0">
                          <a:latin typeface="Verdana" panose="020B0604030504040204" pitchFamily="34" charset="0"/>
                          <a:ea typeface="Verdana" panose="020B0604030504040204" pitchFamily="34" charset="0"/>
                          <a:cs typeface="Verdana" panose="020B0604030504040204" pitchFamily="34" charset="0"/>
                        </a:rPr>
                        <a:t>Edificios docentes</a:t>
                      </a:r>
                      <a:r>
                        <a:rPr lang="es-ES" dirty="0" smtClean="0">
                          <a:latin typeface="Verdana" panose="020B0604030504040204" pitchFamily="34" charset="0"/>
                          <a:ea typeface="Verdana" panose="020B0604030504040204" pitchFamily="34" charset="0"/>
                          <a:cs typeface="Verdana" panose="020B0604030504040204" pitchFamily="34" charset="0"/>
                        </a:rPr>
                        <a:t>:  cada aula,</a:t>
                      </a:r>
                      <a:r>
                        <a:rPr lang="es-ES" baseline="0" dirty="0" smtClean="0">
                          <a:latin typeface="Verdana" panose="020B0604030504040204" pitchFamily="34" charset="0"/>
                          <a:ea typeface="Verdana" panose="020B0604030504040204" pitchFamily="34" charset="0"/>
                          <a:cs typeface="Verdana" panose="020B0604030504040204" pitchFamily="34" charset="0"/>
                        </a:rPr>
                        <a:t>  laboratorio,  o sala de conferencias incluyendo sus anexos.</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9790640"/>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447831236"/>
              </p:ext>
            </p:extLst>
          </p:nvPr>
        </p:nvGraphicFramePr>
        <p:xfrm>
          <a:off x="1318162" y="2873828"/>
          <a:ext cx="10117776" cy="3283520"/>
        </p:xfrm>
        <a:graphic>
          <a:graphicData uri="http://schemas.openxmlformats.org/drawingml/2006/table">
            <a:tbl>
              <a:tblPr firstRow="1" bandRow="1">
                <a:tableStyleId>{2D5ABB26-0587-4C30-8999-92F81FD0307C}</a:tableStyleId>
              </a:tblPr>
              <a:tblGrid>
                <a:gridCol w="1951875">
                  <a:extLst>
                    <a:ext uri="{9D8B030D-6E8A-4147-A177-3AD203B41FA5}">
                      <a16:colId xmlns:a16="http://schemas.microsoft.com/office/drawing/2014/main" val="423972444"/>
                    </a:ext>
                  </a:extLst>
                </a:gridCol>
                <a:gridCol w="8165901">
                  <a:extLst>
                    <a:ext uri="{9D8B030D-6E8A-4147-A177-3AD203B41FA5}">
                      <a16:colId xmlns:a16="http://schemas.microsoft.com/office/drawing/2014/main" val="357747044"/>
                    </a:ext>
                  </a:extLst>
                </a:gridCol>
              </a:tblGrid>
              <a:tr h="318258">
                <a:tc rowSpan="3">
                  <a:txBody>
                    <a:bodyPr/>
                    <a:lstStyle/>
                    <a:p>
                      <a:r>
                        <a:rPr lang="es-ES" dirty="0" smtClean="0">
                          <a:latin typeface="Verdana" panose="020B0604030504040204" pitchFamily="34" charset="0"/>
                          <a:ea typeface="Verdana" panose="020B0604030504040204" pitchFamily="34" charset="0"/>
                          <a:cs typeface="Verdana" panose="020B0604030504040204" pitchFamily="34" charset="0"/>
                        </a:rPr>
                        <a:t>Recintos habitables</a:t>
                      </a:r>
                    </a:p>
                    <a:p>
                      <a:endParaRPr lang="es-ES" dirty="0" smtClean="0">
                        <a:latin typeface="Verdana" panose="020B0604030504040204" pitchFamily="34" charset="0"/>
                        <a:ea typeface="Verdana" panose="020B0604030504040204" pitchFamily="34" charset="0"/>
                        <a:cs typeface="Verdana" panose="020B0604030504040204" pitchFamily="34" charset="0"/>
                      </a:endParaRPr>
                    </a:p>
                    <a:p>
                      <a:endParaRPr lang="es-ES" dirty="0" smtClean="0">
                        <a:latin typeface="Verdana" panose="020B0604030504040204" pitchFamily="34" charset="0"/>
                        <a:ea typeface="Verdana" panose="020B0604030504040204" pitchFamily="34" charset="0"/>
                        <a:cs typeface="Verdana" panose="020B0604030504040204" pitchFamily="34" charset="0"/>
                      </a:endParaRPr>
                    </a:p>
                  </a:txBody>
                  <a:tcPr marL="121920" marR="121920">
                    <a:lnR w="12700" cap="flat" cmpd="sng" algn="ctr">
                      <a:solidFill>
                        <a:schemeClr val="tx1"/>
                      </a:solidFill>
                      <a:prstDash val="solid"/>
                      <a:round/>
                      <a:headEnd type="none" w="med" len="med"/>
                      <a:tailEnd type="none" w="med" len="med"/>
                    </a:lnR>
                  </a:tcPr>
                </a:tc>
                <a:tc>
                  <a:txBody>
                    <a:bodyPr/>
                    <a:lstStyle/>
                    <a:p>
                      <a:r>
                        <a:rPr lang="es-ES" b="1" dirty="0" smtClean="0">
                          <a:latin typeface="Verdana" panose="020B0604030504040204" pitchFamily="34" charset="0"/>
                          <a:ea typeface="Verdana" panose="020B0604030504040204" pitchFamily="34" charset="0"/>
                          <a:cs typeface="Verdana" panose="020B0604030504040204" pitchFamily="34" charset="0"/>
                        </a:rPr>
                        <a:t>Edificios residenciales</a:t>
                      </a:r>
                      <a:r>
                        <a:rPr lang="es-ES" dirty="0" smtClean="0">
                          <a:latin typeface="Verdana" panose="020B0604030504040204" pitchFamily="34" charset="0"/>
                          <a:ea typeface="Verdana" panose="020B0604030504040204" pitchFamily="34" charset="0"/>
                          <a:cs typeface="Verdana" panose="020B0604030504040204" pitchFamily="34" charset="0"/>
                        </a:rPr>
                        <a:t>:</a:t>
                      </a:r>
                      <a:r>
                        <a:rPr lang="es-ES" baseline="0" dirty="0" smtClean="0">
                          <a:latin typeface="Verdana" panose="020B0604030504040204" pitchFamily="34" charset="0"/>
                          <a:ea typeface="Verdana" panose="020B0604030504040204" pitchFamily="34" charset="0"/>
                          <a:cs typeface="Verdana" panose="020B0604030504040204" pitchFamily="34" charset="0"/>
                        </a:rPr>
                        <a:t> habitaciones y estancias.</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02311855"/>
                  </a:ext>
                </a:extLst>
              </a:tr>
              <a:tr h="729440">
                <a:tc vMerge="1">
                  <a:txBody>
                    <a:bodyPr/>
                    <a:lstStyle/>
                    <a:p>
                      <a:endParaRPr lang="es-ES" dirty="0"/>
                    </a:p>
                  </a:txBody>
                  <a:tcPr>
                    <a:lnR w="12700" cap="flat" cmpd="sng" algn="ctr">
                      <a:solidFill>
                        <a:schemeClr val="tx1"/>
                      </a:solidFill>
                      <a:prstDash val="solid"/>
                      <a:round/>
                      <a:headEnd type="none" w="med" len="med"/>
                      <a:tailEnd type="none" w="med" len="med"/>
                    </a:lnR>
                  </a:tcPr>
                </a:tc>
                <a:tc>
                  <a:txBody>
                    <a:bodyPr/>
                    <a:lstStyle/>
                    <a:p>
                      <a:r>
                        <a:rPr lang="es-ES" b="1" dirty="0" smtClean="0">
                          <a:latin typeface="Verdana" panose="020B0604030504040204" pitchFamily="34" charset="0"/>
                          <a:ea typeface="Verdana" panose="020B0604030504040204" pitchFamily="34" charset="0"/>
                          <a:cs typeface="Verdana" panose="020B0604030504040204" pitchFamily="34" charset="0"/>
                        </a:rPr>
                        <a:t>Edificios docentes</a:t>
                      </a:r>
                      <a:r>
                        <a:rPr lang="es-ES" dirty="0" smtClean="0">
                          <a:latin typeface="Verdana" panose="020B0604030504040204" pitchFamily="34" charset="0"/>
                          <a:ea typeface="Verdana" panose="020B0604030504040204" pitchFamily="34" charset="0"/>
                          <a:cs typeface="Verdana" panose="020B0604030504040204" pitchFamily="34" charset="0"/>
                        </a:rPr>
                        <a:t>:</a:t>
                      </a:r>
                      <a:r>
                        <a:rPr lang="es-ES" baseline="0" dirty="0" smtClean="0">
                          <a:latin typeface="Verdana" panose="020B0604030504040204" pitchFamily="34" charset="0"/>
                          <a:ea typeface="Verdana" panose="020B0604030504040204" pitchFamily="34" charset="0"/>
                          <a:cs typeface="Verdana" panose="020B0604030504040204" pitchFamily="34" charset="0"/>
                        </a:rPr>
                        <a:t> aulas, salas de conferencia, biblioteca y despachos.</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9385482"/>
                  </a:ext>
                </a:extLst>
              </a:tr>
              <a:tr h="208412">
                <a:tc vMerge="1">
                  <a:txBody>
                    <a:bodyPr/>
                    <a:lstStyle/>
                    <a:p>
                      <a:endParaRPr lang="es-ES"/>
                    </a:p>
                  </a:txBody>
                  <a:tcPr/>
                </a:tc>
                <a:tc rowSpan="2">
                  <a:txBody>
                    <a:bodyPr/>
                    <a:lstStyle/>
                    <a:p>
                      <a:r>
                        <a:rPr lang="es-ES" b="1" dirty="0" smtClean="0">
                          <a:latin typeface="Verdana" panose="020B0604030504040204" pitchFamily="34" charset="0"/>
                          <a:ea typeface="Verdana" panose="020B0604030504040204" pitchFamily="34" charset="0"/>
                          <a:cs typeface="Verdana" panose="020B0604030504040204" pitchFamily="34" charset="0"/>
                        </a:rPr>
                        <a:t>Edificios</a:t>
                      </a:r>
                      <a:r>
                        <a:rPr lang="es-ES" b="1" baseline="0" dirty="0" smtClean="0">
                          <a:latin typeface="Verdana" panose="020B0604030504040204" pitchFamily="34" charset="0"/>
                          <a:ea typeface="Verdana" panose="020B0604030504040204" pitchFamily="34" charset="0"/>
                          <a:cs typeface="Verdana" panose="020B0604030504040204" pitchFamily="34" charset="0"/>
                        </a:rPr>
                        <a:t> uso sanitario</a:t>
                      </a:r>
                      <a:r>
                        <a:rPr lang="es-ES" baseline="0" dirty="0" smtClean="0">
                          <a:latin typeface="Verdana" panose="020B0604030504040204" pitchFamily="34" charset="0"/>
                          <a:ea typeface="Verdana" panose="020B0604030504040204" pitchFamily="34" charset="0"/>
                          <a:cs typeface="Verdana" panose="020B0604030504040204" pitchFamily="34" charset="0"/>
                        </a:rPr>
                        <a:t>: quirófanos, habitaciones y salas de espera.</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tcPr>
                </a:tc>
                <a:extLst>
                  <a:ext uri="{0D108BD9-81ED-4DB2-BD59-A6C34878D82A}">
                    <a16:rowId xmlns:a16="http://schemas.microsoft.com/office/drawing/2014/main" val="2801550217"/>
                  </a:ext>
                </a:extLst>
              </a:tr>
              <a:tr h="521029">
                <a:tc rowSpan="2">
                  <a:txBody>
                    <a:bodyPr/>
                    <a:lstStyle/>
                    <a:p>
                      <a:endParaRPr lang="es-ES" dirty="0" smtClean="0">
                        <a:latin typeface="Verdana" panose="020B0604030504040204" pitchFamily="34" charset="0"/>
                        <a:ea typeface="Verdana" panose="020B0604030504040204" pitchFamily="34" charset="0"/>
                        <a:cs typeface="Verdana" panose="020B0604030504040204" pitchFamily="34" charset="0"/>
                      </a:endParaRPr>
                    </a:p>
                  </a:txBody>
                  <a:tcPr marL="121920" marR="121920">
                    <a:lnR w="12700" cap="flat" cmpd="sng" algn="ctr">
                      <a:solidFill>
                        <a:schemeClr val="tx1"/>
                      </a:solidFill>
                      <a:prstDash val="solid"/>
                      <a:round/>
                      <a:headEnd type="none" w="med" len="med"/>
                      <a:tailEnd type="none" w="med" len="med"/>
                    </a:lnR>
                  </a:tcPr>
                </a:tc>
                <a:tc vMerge="1">
                  <a:txBody>
                    <a:bodyPr/>
                    <a:lstStyle/>
                    <a:p>
                      <a:endParaRPr lang="es-ES"/>
                    </a:p>
                  </a:txBody>
                  <a:tcPr/>
                </a:tc>
                <a:extLst>
                  <a:ext uri="{0D108BD9-81ED-4DB2-BD59-A6C34878D82A}">
                    <a16:rowId xmlns:a16="http://schemas.microsoft.com/office/drawing/2014/main" val="1874239238"/>
                  </a:ext>
                </a:extLst>
              </a:tr>
              <a:tr h="288172">
                <a:tc vMerge="1">
                  <a:txBody>
                    <a:bodyPr/>
                    <a:lstStyle/>
                    <a:p>
                      <a:endParaRPr lang="es-ES" dirty="0"/>
                    </a:p>
                  </a:txBody>
                  <a:tcPr/>
                </a:tc>
                <a:tc rowSpan="2">
                  <a:txBody>
                    <a:bodyPr/>
                    <a:lstStyle/>
                    <a:p>
                      <a:r>
                        <a:rPr lang="es-ES" b="1" dirty="0" smtClean="0">
                          <a:latin typeface="Verdana" panose="020B0604030504040204" pitchFamily="34" charset="0"/>
                          <a:ea typeface="Verdana" panose="020B0604030504040204" pitchFamily="34" charset="0"/>
                          <a:cs typeface="Verdana" panose="020B0604030504040204" pitchFamily="34" charset="0"/>
                        </a:rPr>
                        <a:t>Edificios uso administrativo</a:t>
                      </a:r>
                      <a:r>
                        <a:rPr lang="es-ES" dirty="0" smtClean="0">
                          <a:latin typeface="Verdana" panose="020B0604030504040204" pitchFamily="34" charset="0"/>
                          <a:ea typeface="Verdana" panose="020B0604030504040204" pitchFamily="34" charset="0"/>
                          <a:cs typeface="Verdana" panose="020B0604030504040204" pitchFamily="34" charset="0"/>
                        </a:rPr>
                        <a:t>: oficinas, despachos y salas de reunión.</a:t>
                      </a:r>
                      <a:r>
                        <a:rPr lang="es-ES" baseline="0" dirty="0" smtClean="0">
                          <a:latin typeface="Verdana" panose="020B0604030504040204" pitchFamily="34" charset="0"/>
                          <a:ea typeface="Verdana" panose="020B0604030504040204" pitchFamily="34" charset="0"/>
                          <a:cs typeface="Verdana" panose="020B0604030504040204" pitchFamily="34" charset="0"/>
                        </a:rPr>
                        <a:t> </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B>
                      <a:noFill/>
                    </a:lnB>
                  </a:tcPr>
                </a:tc>
                <a:extLst>
                  <a:ext uri="{0D108BD9-81ED-4DB2-BD59-A6C34878D82A}">
                    <a16:rowId xmlns:a16="http://schemas.microsoft.com/office/drawing/2014/main" val="3193473511"/>
                  </a:ext>
                </a:extLst>
              </a:tr>
              <a:tr h="441267">
                <a:tc rowSpan="2">
                  <a:txBody>
                    <a:bodyPr/>
                    <a:lstStyle/>
                    <a:p>
                      <a:endParaRPr lang="es-ES" dirty="0" smtClean="0">
                        <a:latin typeface="Verdana" panose="020B0604030504040204" pitchFamily="34" charset="0"/>
                        <a:ea typeface="Verdana" panose="020B0604030504040204" pitchFamily="34" charset="0"/>
                        <a:cs typeface="Verdana" panose="020B0604030504040204" pitchFamily="34" charset="0"/>
                      </a:endParaRPr>
                    </a:p>
                  </a:txBody>
                  <a:tcPr marL="121920" marR="121920">
                    <a:lnR w="12700" cap="flat" cmpd="sng" algn="ctr">
                      <a:solidFill>
                        <a:schemeClr val="tx1"/>
                      </a:solidFill>
                      <a:prstDash val="solid"/>
                      <a:round/>
                      <a:headEnd type="none" w="med" len="med"/>
                      <a:tailEnd type="none" w="med" len="med"/>
                    </a:lnR>
                  </a:tcPr>
                </a:tc>
                <a:tc vMerge="1">
                  <a:txBody>
                    <a:bodyPr/>
                    <a:lstStyle/>
                    <a:p>
                      <a:endParaRPr lang="es-ES"/>
                    </a:p>
                  </a:txBody>
                  <a:tcPr/>
                </a:tc>
                <a:extLst>
                  <a:ext uri="{0D108BD9-81ED-4DB2-BD59-A6C34878D82A}">
                    <a16:rowId xmlns:a16="http://schemas.microsoft.com/office/drawing/2014/main" val="380714690"/>
                  </a:ext>
                </a:extLst>
              </a:tr>
              <a:tr h="729440">
                <a:tc vMerge="1">
                  <a:txBody>
                    <a:bodyPr/>
                    <a:lstStyle/>
                    <a:p>
                      <a:endParaRPr lang="es-ES" dirty="0"/>
                    </a:p>
                  </a:txBody>
                  <a:tcPr/>
                </a:tc>
                <a:tc>
                  <a:txBody>
                    <a:bodyPr/>
                    <a:lstStyle/>
                    <a:p>
                      <a:r>
                        <a:rPr lang="es-ES" b="1" dirty="0" smtClean="0">
                          <a:latin typeface="Verdana" panose="020B0604030504040204" pitchFamily="34" charset="0"/>
                          <a:ea typeface="Verdana" panose="020B0604030504040204" pitchFamily="34" charset="0"/>
                          <a:cs typeface="Verdana" panose="020B0604030504040204" pitchFamily="34" charset="0"/>
                        </a:rPr>
                        <a:t>Edificios de cualquier otro uso</a:t>
                      </a:r>
                      <a:r>
                        <a:rPr lang="es-ES" dirty="0" smtClean="0">
                          <a:latin typeface="Verdana" panose="020B0604030504040204" pitchFamily="34" charset="0"/>
                          <a:ea typeface="Verdana" panose="020B0604030504040204" pitchFamily="34" charset="0"/>
                          <a:cs typeface="Verdana" panose="020B0604030504040204" pitchFamily="34" charset="0"/>
                        </a:rPr>
                        <a:t>: cocinas,</a:t>
                      </a:r>
                      <a:r>
                        <a:rPr lang="es-ES" baseline="0" dirty="0" smtClean="0">
                          <a:latin typeface="Verdana" panose="020B0604030504040204" pitchFamily="34" charset="0"/>
                          <a:ea typeface="Verdana" panose="020B0604030504040204" pitchFamily="34" charset="0"/>
                          <a:cs typeface="Verdana" panose="020B0604030504040204" pitchFamily="34" charset="0"/>
                        </a:rPr>
                        <a:t> baños, aseos, pasillos, distribuidores y escaleras.</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9937452"/>
                  </a:ext>
                </a:extLst>
              </a:tr>
            </a:tbl>
          </a:graphicData>
        </a:graphic>
      </p:graphicFrame>
      <p:sp>
        <p:nvSpPr>
          <p:cNvPr id="10" name="CuadroTexto 9"/>
          <p:cNvSpPr txBox="1"/>
          <p:nvPr/>
        </p:nvSpPr>
        <p:spPr>
          <a:xfrm>
            <a:off x="1935677" y="4060593"/>
            <a:ext cx="1306287" cy="646331"/>
          </a:xfrm>
          <a:prstGeom prst="rect">
            <a:avLst/>
          </a:prstGeom>
          <a:noFill/>
          <a:ln w="38100">
            <a:solidFill>
              <a:srgbClr val="FF0000"/>
            </a:solidFill>
          </a:ln>
        </p:spPr>
        <p:txBody>
          <a:bodyPr wrap="square" rtlCol="0">
            <a:spAutoFit/>
          </a:bodyPr>
          <a:lstStyle/>
          <a:p>
            <a:r>
              <a:rPr lang="es-ES" dirty="0"/>
              <a:t>Recintos </a:t>
            </a:r>
            <a:r>
              <a:rPr lang="es-ES" dirty="0" smtClean="0"/>
              <a:t>protegidos</a:t>
            </a:r>
            <a:endParaRPr lang="es-ES" dirty="0"/>
          </a:p>
        </p:txBody>
      </p:sp>
      <p:pic>
        <p:nvPicPr>
          <p:cNvPr id="11" name="Imagen 10"/>
          <p:cNvPicPr>
            <a:picLocks noChangeAspect="1"/>
          </p:cNvPicPr>
          <p:nvPr/>
        </p:nvPicPr>
        <p:blipFill>
          <a:blip r:embed="rId2"/>
          <a:stretch>
            <a:fillRect/>
          </a:stretch>
        </p:blipFill>
        <p:spPr>
          <a:xfrm>
            <a:off x="10041879" y="6347420"/>
            <a:ext cx="1007121" cy="490578"/>
          </a:xfrm>
          <a:prstGeom prst="rect">
            <a:avLst/>
          </a:prstGeom>
        </p:spPr>
      </p:pic>
      <p:pic>
        <p:nvPicPr>
          <p:cNvPr id="1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spTree>
    <p:extLst>
      <p:ext uri="{BB962C8B-B14F-4D97-AF65-F5344CB8AC3E}">
        <p14:creationId xmlns:p14="http://schemas.microsoft.com/office/powerpoint/2010/main" val="149494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14144" y="274638"/>
            <a:ext cx="9997440" cy="706090"/>
          </a:xfrm>
        </p:spPr>
        <p:txBody>
          <a:bodyPr>
            <a:norm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Tipos de recintos</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2 Marcador de contenido"/>
          <p:cNvSpPr>
            <a:spLocks noGrp="1"/>
          </p:cNvSpPr>
          <p:nvPr>
            <p:ph idx="1"/>
          </p:nvPr>
        </p:nvSpPr>
        <p:spPr/>
        <p:txBody>
          <a:bodyPr>
            <a:normAutofit/>
          </a:bodyPr>
          <a:lstStyle/>
          <a:p>
            <a:endParaRPr lang="es-ES" dirty="0" smtClean="0"/>
          </a:p>
          <a:p>
            <a:endParaRPr lang="es-ES" dirty="0"/>
          </a:p>
          <a:p>
            <a:endParaRPr lang="es-ES" dirty="0" smtClean="0"/>
          </a:p>
          <a:p>
            <a:endParaRPr lang="es-ES" dirty="0" smtClean="0"/>
          </a:p>
          <a:p>
            <a:endParaRPr lang="es-ES" dirty="0" smtClean="0"/>
          </a:p>
          <a:p>
            <a:endParaRPr lang="es-ES" dirty="0"/>
          </a:p>
          <a:p>
            <a:endParaRPr lang="es-ES" dirty="0"/>
          </a:p>
          <a:p>
            <a:pPr marL="82296" indent="0">
              <a:buNone/>
            </a:pPr>
            <a:endParaRPr lang="es-ES" dirty="0"/>
          </a:p>
          <a:p>
            <a:endParaRPr lang="es-ES" dirty="0"/>
          </a:p>
        </p:txBody>
      </p:sp>
      <p:graphicFrame>
        <p:nvGraphicFramePr>
          <p:cNvPr id="6" name="Tabla 5"/>
          <p:cNvGraphicFramePr>
            <a:graphicFrameLocks noGrp="1"/>
          </p:cNvGraphicFramePr>
          <p:nvPr>
            <p:extLst>
              <p:ext uri="{D42A27DB-BD31-4B8C-83A1-F6EECF244321}">
                <p14:modId xmlns:p14="http://schemas.microsoft.com/office/powerpoint/2010/main" val="3131967625"/>
              </p:ext>
            </p:extLst>
          </p:nvPr>
        </p:nvGraphicFramePr>
        <p:xfrm>
          <a:off x="2159563" y="1059185"/>
          <a:ext cx="9254388" cy="720080"/>
        </p:xfrm>
        <a:graphic>
          <a:graphicData uri="http://schemas.openxmlformats.org/drawingml/2006/table">
            <a:tbl>
              <a:tblPr firstRow="1" bandRow="1">
                <a:tableStyleId>{2D5ABB26-0587-4C30-8999-92F81FD0307C}</a:tableStyleId>
              </a:tblPr>
              <a:tblGrid>
                <a:gridCol w="2037360">
                  <a:extLst>
                    <a:ext uri="{9D8B030D-6E8A-4147-A177-3AD203B41FA5}">
                      <a16:colId xmlns:a16="http://schemas.microsoft.com/office/drawing/2014/main" val="1265577658"/>
                    </a:ext>
                  </a:extLst>
                </a:gridCol>
                <a:gridCol w="7217028">
                  <a:extLst>
                    <a:ext uri="{9D8B030D-6E8A-4147-A177-3AD203B41FA5}">
                      <a16:colId xmlns:a16="http://schemas.microsoft.com/office/drawing/2014/main" val="131967410"/>
                    </a:ext>
                  </a:extLst>
                </a:gridCol>
              </a:tblGrid>
              <a:tr h="720080">
                <a:tc>
                  <a:txBody>
                    <a:bodyPr/>
                    <a:lstStyle/>
                    <a:p>
                      <a:r>
                        <a:rPr lang="es-ES" b="1" dirty="0" smtClean="0">
                          <a:latin typeface="Verdana" panose="020B0604030504040204" pitchFamily="34" charset="0"/>
                          <a:ea typeface="Verdana" panose="020B0604030504040204" pitchFamily="34" charset="0"/>
                          <a:cs typeface="Verdana" panose="020B0604030504040204" pitchFamily="34" charset="0"/>
                        </a:rPr>
                        <a:t>Recintos no habitables:</a:t>
                      </a:r>
                      <a:endParaRPr lang="es-ES" b="1"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s-ES" dirty="0" smtClean="0">
                          <a:latin typeface="Verdana" panose="020B0604030504040204" pitchFamily="34" charset="0"/>
                          <a:ea typeface="Verdana" panose="020B0604030504040204" pitchFamily="34" charset="0"/>
                          <a:cs typeface="Verdana" panose="020B0604030504040204" pitchFamily="34" charset="0"/>
                        </a:rPr>
                        <a:t>Trasteros, cámaras técnicas, desvanes no acondicionados</a:t>
                      </a:r>
                      <a:r>
                        <a:rPr lang="es-ES" baseline="0" dirty="0" smtClean="0">
                          <a:latin typeface="Verdana" panose="020B0604030504040204" pitchFamily="34" charset="0"/>
                          <a:ea typeface="Verdana" panose="020B0604030504040204" pitchFamily="34" charset="0"/>
                          <a:cs typeface="Verdana" panose="020B0604030504040204" pitchFamily="34" charset="0"/>
                        </a:rPr>
                        <a:t> y sus zonas comunes</a:t>
                      </a:r>
                      <a:r>
                        <a:rPr lang="es-ES" dirty="0" smtClean="0">
                          <a:latin typeface="Verdana" panose="020B0604030504040204" pitchFamily="34" charset="0"/>
                          <a:ea typeface="Verdana" panose="020B0604030504040204" pitchFamily="34" charset="0"/>
                          <a:cs typeface="Verdana" panose="020B0604030504040204" pitchFamily="34" charset="0"/>
                        </a:rPr>
                        <a:t>.</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9411296"/>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203380124"/>
              </p:ext>
            </p:extLst>
          </p:nvPr>
        </p:nvGraphicFramePr>
        <p:xfrm>
          <a:off x="2351585" y="1988840"/>
          <a:ext cx="9129216" cy="640080"/>
        </p:xfrm>
        <a:graphic>
          <a:graphicData uri="http://schemas.openxmlformats.org/drawingml/2006/table">
            <a:tbl>
              <a:tblPr firstRow="1" bandRow="1">
                <a:tableStyleId>{2D5ABB26-0587-4C30-8999-92F81FD0307C}</a:tableStyleId>
              </a:tblPr>
              <a:tblGrid>
                <a:gridCol w="2134685">
                  <a:extLst>
                    <a:ext uri="{9D8B030D-6E8A-4147-A177-3AD203B41FA5}">
                      <a16:colId xmlns:a16="http://schemas.microsoft.com/office/drawing/2014/main" val="807289424"/>
                    </a:ext>
                  </a:extLst>
                </a:gridCol>
                <a:gridCol w="6994531">
                  <a:extLst>
                    <a:ext uri="{9D8B030D-6E8A-4147-A177-3AD203B41FA5}">
                      <a16:colId xmlns:a16="http://schemas.microsoft.com/office/drawing/2014/main" val="349954811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smtClean="0">
                          <a:latin typeface="Verdana" panose="020B0604030504040204" pitchFamily="34" charset="0"/>
                          <a:ea typeface="Verdana" panose="020B0604030504040204" pitchFamily="34" charset="0"/>
                          <a:cs typeface="Verdana" panose="020B0604030504040204" pitchFamily="34" charset="0"/>
                        </a:rPr>
                        <a:t>Recintos de instalaciones:</a:t>
                      </a:r>
                      <a:endParaRPr lang="es-ES" b="1"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s-ES" dirty="0" smtClean="0">
                          <a:latin typeface="Verdana" panose="020B0604030504040204" pitchFamily="34" charset="0"/>
                          <a:ea typeface="Verdana" panose="020B0604030504040204" pitchFamily="34" charset="0"/>
                          <a:cs typeface="Verdana" panose="020B0604030504040204" pitchFamily="34" charset="0"/>
                        </a:rPr>
                        <a:t>Los</a:t>
                      </a:r>
                      <a:r>
                        <a:rPr lang="es-ES" baseline="0" dirty="0" smtClean="0">
                          <a:latin typeface="Verdana" panose="020B0604030504040204" pitchFamily="34" charset="0"/>
                          <a:ea typeface="Verdana" panose="020B0604030504040204" pitchFamily="34" charset="0"/>
                          <a:cs typeface="Verdana" panose="020B0604030504040204" pitchFamily="34" charset="0"/>
                        </a:rPr>
                        <a:t> que contienen equipos de instalaciones colectivas del edificio.</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5827257"/>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3489919497"/>
              </p:ext>
            </p:extLst>
          </p:nvPr>
        </p:nvGraphicFramePr>
        <p:xfrm>
          <a:off x="2780685" y="3095992"/>
          <a:ext cx="8700116" cy="1285240"/>
        </p:xfrm>
        <a:graphic>
          <a:graphicData uri="http://schemas.openxmlformats.org/drawingml/2006/table">
            <a:tbl>
              <a:tblPr firstRow="1" bandRow="1">
                <a:tableStyleId>{2D5ABB26-0587-4C30-8999-92F81FD0307C}</a:tableStyleId>
              </a:tblPr>
              <a:tblGrid>
                <a:gridCol w="2013543">
                  <a:extLst>
                    <a:ext uri="{9D8B030D-6E8A-4147-A177-3AD203B41FA5}">
                      <a16:colId xmlns:a16="http://schemas.microsoft.com/office/drawing/2014/main" val="659128136"/>
                    </a:ext>
                  </a:extLst>
                </a:gridCol>
                <a:gridCol w="6686573">
                  <a:extLst>
                    <a:ext uri="{9D8B030D-6E8A-4147-A177-3AD203B41FA5}">
                      <a16:colId xmlns:a16="http://schemas.microsoft.com/office/drawing/2014/main" val="1843508183"/>
                    </a:ext>
                  </a:extLst>
                </a:gridCol>
              </a:tblGrid>
              <a:tr h="370840">
                <a:tc>
                  <a:txBody>
                    <a:bodyPr/>
                    <a:lstStyle/>
                    <a:p>
                      <a:r>
                        <a:rPr lang="es-ES" b="1" dirty="0" smtClean="0">
                          <a:latin typeface="Verdana" panose="020B0604030504040204" pitchFamily="34" charset="0"/>
                          <a:ea typeface="Verdana" panose="020B0604030504040204" pitchFamily="34" charset="0"/>
                          <a:cs typeface="Verdana" panose="020B0604030504040204" pitchFamily="34" charset="0"/>
                        </a:rPr>
                        <a:t>Recinto de actividad:</a:t>
                      </a:r>
                      <a:endParaRPr lang="es-ES" b="1"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s-ES" dirty="0" smtClean="0">
                          <a:latin typeface="Verdana" panose="020B0604030504040204" pitchFamily="34" charset="0"/>
                          <a:ea typeface="Verdana" panose="020B0604030504040204" pitchFamily="34" charset="0"/>
                          <a:cs typeface="Verdana" panose="020B0604030504040204" pitchFamily="34" charset="0"/>
                        </a:rPr>
                        <a:t>En los que se realiza una actividad distinta a la realizada en el resto de los recintos del edificio.  Actividad</a:t>
                      </a:r>
                      <a:r>
                        <a:rPr lang="es-ES" baseline="0" dirty="0" smtClean="0">
                          <a:latin typeface="Verdana" panose="020B0604030504040204" pitchFamily="34" charset="0"/>
                          <a:ea typeface="Verdana" panose="020B0604030504040204" pitchFamily="34" charset="0"/>
                          <a:cs typeface="Verdana" panose="020B0604030504040204" pitchFamily="34" charset="0"/>
                        </a:rPr>
                        <a:t> comercial, de pública concurrencia.</a:t>
                      </a:r>
                      <a:endParaRPr lang="es-ES"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4499149"/>
                  </a:ext>
                </a:extLst>
              </a:tr>
              <a:tr h="370840">
                <a:tc>
                  <a:txBody>
                    <a:bodyPr/>
                    <a:lstStyle/>
                    <a:p>
                      <a:endParaRPr lang="es-ES">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s-ES" dirty="0" smtClean="0">
                          <a:latin typeface="Verdana" panose="020B0604030504040204" pitchFamily="34" charset="0"/>
                          <a:ea typeface="Verdana" panose="020B0604030504040204" pitchFamily="34" charset="0"/>
                          <a:cs typeface="Verdana" panose="020B0604030504040204" pitchFamily="34" charset="0"/>
                        </a:rPr>
                        <a:t>L </a:t>
                      </a:r>
                      <a:r>
                        <a:rPr lang="es-ES" sz="1100" dirty="0" smtClean="0">
                          <a:latin typeface="Verdana" panose="020B0604030504040204" pitchFamily="34" charset="0"/>
                          <a:ea typeface="Verdana" panose="020B0604030504040204" pitchFamily="34" charset="0"/>
                          <a:cs typeface="Verdana" panose="020B0604030504040204" pitchFamily="34" charset="0"/>
                        </a:rPr>
                        <a:t>A,T </a:t>
                      </a:r>
                      <a:r>
                        <a:rPr lang="es-ES" sz="1800" dirty="0" smtClean="0">
                          <a:latin typeface="Verdana" panose="020B0604030504040204" pitchFamily="34" charset="0"/>
                          <a:ea typeface="Verdana" panose="020B0604030504040204" pitchFamily="34" charset="0"/>
                          <a:cs typeface="Verdana" panose="020B0604030504040204" pitchFamily="34" charset="0"/>
                        </a:rPr>
                        <a:t>&gt;</a:t>
                      </a:r>
                      <a:r>
                        <a:rPr lang="es-ES" sz="1800" baseline="0" dirty="0" smtClean="0">
                          <a:latin typeface="Verdana" panose="020B0604030504040204" pitchFamily="34" charset="0"/>
                          <a:ea typeface="Verdana" panose="020B0604030504040204" pitchFamily="34" charset="0"/>
                          <a:cs typeface="Verdana" panose="020B0604030504040204" pitchFamily="34" charset="0"/>
                        </a:rPr>
                        <a:t> 70 </a:t>
                      </a:r>
                      <a:r>
                        <a:rPr lang="es-ES" sz="1800" baseline="0" dirty="0" err="1" smtClean="0">
                          <a:latin typeface="Verdana" panose="020B0604030504040204" pitchFamily="34" charset="0"/>
                          <a:ea typeface="Verdana" panose="020B0604030504040204" pitchFamily="34" charset="0"/>
                          <a:cs typeface="Verdana" panose="020B0604030504040204" pitchFamily="34" charset="0"/>
                        </a:rPr>
                        <a:t>dBA</a:t>
                      </a:r>
                      <a:endParaRPr lang="es-ES" sz="1800"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2074574"/>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332050685"/>
              </p:ext>
            </p:extLst>
          </p:nvPr>
        </p:nvGraphicFramePr>
        <p:xfrm>
          <a:off x="2239605" y="4961647"/>
          <a:ext cx="9425015" cy="370840"/>
        </p:xfrm>
        <a:graphic>
          <a:graphicData uri="http://schemas.openxmlformats.org/drawingml/2006/table">
            <a:tbl>
              <a:tblPr firstRow="1" bandRow="1">
                <a:tableStyleId>{2D5ABB26-0587-4C30-8999-92F81FD0307C}</a:tableStyleId>
              </a:tblPr>
              <a:tblGrid>
                <a:gridCol w="2876791">
                  <a:extLst>
                    <a:ext uri="{9D8B030D-6E8A-4147-A177-3AD203B41FA5}">
                      <a16:colId xmlns:a16="http://schemas.microsoft.com/office/drawing/2014/main" val="1694132974"/>
                    </a:ext>
                  </a:extLst>
                </a:gridCol>
                <a:gridCol w="6548224">
                  <a:extLst>
                    <a:ext uri="{9D8B030D-6E8A-4147-A177-3AD203B41FA5}">
                      <a16:colId xmlns:a16="http://schemas.microsoft.com/office/drawing/2014/main" val="3671798931"/>
                    </a:ext>
                  </a:extLst>
                </a:gridCol>
              </a:tblGrid>
              <a:tr h="370840">
                <a:tc>
                  <a:txBody>
                    <a:bodyPr/>
                    <a:lstStyle/>
                    <a:p>
                      <a:r>
                        <a:rPr lang="es-ES" sz="1800" b="1" dirty="0" smtClean="0">
                          <a:latin typeface="Verdana" panose="020B0604030504040204" pitchFamily="34" charset="0"/>
                          <a:ea typeface="Verdana" panose="020B0604030504040204" pitchFamily="34" charset="0"/>
                          <a:cs typeface="Verdana" panose="020B0604030504040204" pitchFamily="34" charset="0"/>
                        </a:rPr>
                        <a:t>Recinto ruidoso:</a:t>
                      </a:r>
                      <a:endParaRPr lang="es-ES" sz="1800" b="1" dirty="0">
                        <a:latin typeface="Verdana" panose="020B0604030504040204" pitchFamily="34" charset="0"/>
                        <a:ea typeface="Verdana" panose="020B0604030504040204" pitchFamily="34" charset="0"/>
                        <a:cs typeface="Verdana" panose="020B0604030504040204" pitchFamily="34" charset="0"/>
                      </a:endParaRPr>
                    </a:p>
                  </a:txBody>
                  <a:tcPr marL="121920" marR="121920">
                    <a:lnR w="12700" cap="flat" cmpd="sng" algn="ctr">
                      <a:solidFill>
                        <a:schemeClr val="tx1"/>
                      </a:solidFill>
                      <a:prstDash val="solid"/>
                      <a:round/>
                      <a:headEnd type="none" w="med" len="med"/>
                      <a:tailEnd type="none" w="med" len="med"/>
                    </a:lnR>
                  </a:tcPr>
                </a:tc>
                <a:tc>
                  <a:txBody>
                    <a:bodyPr/>
                    <a:lstStyle/>
                    <a:p>
                      <a:r>
                        <a:rPr lang="es-ES" sz="1800" dirty="0" smtClean="0">
                          <a:latin typeface="Verdana" panose="020B0604030504040204" pitchFamily="34" charset="0"/>
                          <a:ea typeface="Verdana" panose="020B0604030504040204" pitchFamily="34" charset="0"/>
                          <a:cs typeface="Verdana" panose="020B0604030504040204" pitchFamily="34" charset="0"/>
                        </a:rPr>
                        <a:t>Industrial</a:t>
                      </a:r>
                      <a:r>
                        <a:rPr lang="es-ES" sz="1800" baseline="0" dirty="0" smtClean="0">
                          <a:latin typeface="Verdana" panose="020B0604030504040204" pitchFamily="34" charset="0"/>
                          <a:ea typeface="Verdana" panose="020B0604030504040204" pitchFamily="34" charset="0"/>
                          <a:cs typeface="Verdana" panose="020B0604030504040204" pitchFamily="34" charset="0"/>
                        </a:rPr>
                        <a:t>, en el interior del recinto L </a:t>
                      </a:r>
                      <a:r>
                        <a:rPr lang="es-ES" sz="1800" baseline="-25000" dirty="0" smtClean="0">
                          <a:effectLst/>
                          <a:latin typeface="Verdana" panose="020B0604030504040204" pitchFamily="34" charset="0"/>
                          <a:ea typeface="Verdana" panose="020B0604030504040204" pitchFamily="34" charset="0"/>
                          <a:cs typeface="Verdana" panose="020B0604030504040204" pitchFamily="34" charset="0"/>
                        </a:rPr>
                        <a:t>A,T</a:t>
                      </a:r>
                      <a:r>
                        <a:rPr lang="es-ES" sz="1800" baseline="0" dirty="0" smtClean="0">
                          <a:latin typeface="Verdana" panose="020B0604030504040204" pitchFamily="34" charset="0"/>
                          <a:ea typeface="Verdana" panose="020B0604030504040204" pitchFamily="34" charset="0"/>
                          <a:cs typeface="Verdana" panose="020B0604030504040204" pitchFamily="34" charset="0"/>
                        </a:rPr>
                        <a:t> &gt; 80 </a:t>
                      </a:r>
                      <a:r>
                        <a:rPr lang="es-ES" sz="1800" baseline="0" dirty="0" err="1" smtClean="0">
                          <a:latin typeface="Verdana" panose="020B0604030504040204" pitchFamily="34" charset="0"/>
                          <a:ea typeface="Verdana" panose="020B0604030504040204" pitchFamily="34" charset="0"/>
                          <a:cs typeface="Verdana" panose="020B0604030504040204" pitchFamily="34" charset="0"/>
                        </a:rPr>
                        <a:t>dBA</a:t>
                      </a:r>
                      <a:endParaRPr lang="es-ES" sz="1800" dirty="0">
                        <a:latin typeface="Verdana" panose="020B0604030504040204" pitchFamily="34" charset="0"/>
                        <a:ea typeface="Verdana" panose="020B0604030504040204" pitchFamily="34" charset="0"/>
                        <a:cs typeface="Verdana" panose="020B0604030504040204" pitchFamily="34" charset="0"/>
                      </a:endParaRPr>
                    </a:p>
                  </a:txBody>
                  <a:tcPr marL="121920" marR="12192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54207164"/>
                  </a:ext>
                </a:extLst>
              </a:tr>
            </a:tbl>
          </a:graphicData>
        </a:graphic>
      </p:graphicFrame>
      <p:pic>
        <p:nvPicPr>
          <p:cNvPr id="10" name="Imagen 9"/>
          <p:cNvPicPr>
            <a:picLocks noChangeAspect="1"/>
          </p:cNvPicPr>
          <p:nvPr/>
        </p:nvPicPr>
        <p:blipFill>
          <a:blip r:embed="rId2"/>
          <a:stretch>
            <a:fillRect/>
          </a:stretch>
        </p:blipFill>
        <p:spPr>
          <a:xfrm>
            <a:off x="10041879" y="6347420"/>
            <a:ext cx="1007121" cy="490578"/>
          </a:xfrm>
          <a:prstGeom prst="rect">
            <a:avLst/>
          </a:prstGeom>
        </p:spPr>
      </p:pic>
      <p:pic>
        <p:nvPicPr>
          <p:cNvPr id="1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spTree>
    <p:extLst>
      <p:ext uri="{BB962C8B-B14F-4D97-AF65-F5344CB8AC3E}">
        <p14:creationId xmlns:p14="http://schemas.microsoft.com/office/powerpoint/2010/main" val="111981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Zonificación</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4102"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47383" y="2190750"/>
            <a:ext cx="9131300"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159" y="2204865"/>
            <a:ext cx="9296400" cy="340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Imagen 6"/>
          <p:cNvPicPr>
            <a:picLocks noChangeAspect="1"/>
          </p:cNvPicPr>
          <p:nvPr/>
        </p:nvPicPr>
        <p:blipFill>
          <a:blip r:embed="rId4"/>
          <a:stretch>
            <a:fillRect/>
          </a:stretch>
        </p:blipFill>
        <p:spPr>
          <a:xfrm>
            <a:off x="10041879" y="6347420"/>
            <a:ext cx="1007121" cy="490578"/>
          </a:xfrm>
          <a:prstGeom prst="rect">
            <a:avLst/>
          </a:prstGeom>
        </p:spPr>
      </p:pic>
      <p:pic>
        <p:nvPicPr>
          <p:cNvPr id="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spTree>
    <p:extLst>
      <p:ext uri="{BB962C8B-B14F-4D97-AF65-F5344CB8AC3E}">
        <p14:creationId xmlns:p14="http://schemas.microsoft.com/office/powerpoint/2010/main" val="12299016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43606" y="260649"/>
            <a:ext cx="7563268" cy="6043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n 5"/>
          <p:cNvPicPr>
            <a:picLocks noChangeAspect="1"/>
          </p:cNvPicPr>
          <p:nvPr/>
        </p:nvPicPr>
        <p:blipFill>
          <a:blip r:embed="rId3"/>
          <a:stretch>
            <a:fillRect/>
          </a:stretch>
        </p:blipFill>
        <p:spPr>
          <a:xfrm>
            <a:off x="10041879" y="6347420"/>
            <a:ext cx="1007121" cy="490578"/>
          </a:xfrm>
          <a:prstGeom prst="rect">
            <a:avLst/>
          </a:prstGeom>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spTree>
    <p:extLst>
      <p:ext uri="{BB962C8B-B14F-4D97-AF65-F5344CB8AC3E}">
        <p14:creationId xmlns:p14="http://schemas.microsoft.com/office/powerpoint/2010/main" val="30237336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32866" y="312209"/>
            <a:ext cx="7270445" cy="3838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arcador de contenido 4"/>
          <p:cNvSpPr txBox="1">
            <a:spLocks/>
          </p:cNvSpPr>
          <p:nvPr/>
        </p:nvSpPr>
        <p:spPr>
          <a:xfrm>
            <a:off x="1335215" y="3344335"/>
            <a:ext cx="4235851" cy="3124199"/>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spcBef>
                <a:spcPts val="1200"/>
              </a:spcBef>
            </a:pPr>
            <a:r>
              <a:rPr lang="pt-BR" sz="1900" dirty="0" smtClean="0">
                <a:latin typeface="Verdana" panose="020B0604030504040204" pitchFamily="34" charset="0"/>
                <a:ea typeface="Verdana" panose="020B0604030504040204" pitchFamily="34" charset="0"/>
                <a:cs typeface="Verdana" panose="020B0604030504040204" pitchFamily="34" charset="0"/>
              </a:rPr>
              <a:t>Nº de </a:t>
            </a:r>
            <a:r>
              <a:rPr lang="pt-BR" sz="1900" dirty="0" err="1" smtClean="0">
                <a:latin typeface="Verdana" panose="020B0604030504040204" pitchFamily="34" charset="0"/>
                <a:ea typeface="Verdana" panose="020B0604030504040204" pitchFamily="34" charset="0"/>
                <a:cs typeface="Verdana" panose="020B0604030504040204" pitchFamily="34" charset="0"/>
              </a:rPr>
              <a:t>muestras</a:t>
            </a:r>
            <a:r>
              <a:rPr lang="pt-BR" sz="1900" dirty="0" smtClean="0">
                <a:latin typeface="Verdana" panose="020B0604030504040204" pitchFamily="34" charset="0"/>
                <a:ea typeface="Verdana" panose="020B0604030504040204" pitchFamily="34" charset="0"/>
                <a:cs typeface="Verdana" panose="020B0604030504040204" pitchFamily="34" charset="0"/>
              </a:rPr>
              <a:t> </a:t>
            </a:r>
          </a:p>
          <a:p>
            <a:pPr>
              <a:spcBef>
                <a:spcPts val="1200"/>
              </a:spcBef>
            </a:pPr>
            <a:r>
              <a:rPr lang="es-ES" sz="1900" dirty="0" smtClean="0">
                <a:latin typeface="Verdana" panose="020B0604030504040204" pitchFamily="34" charset="0"/>
                <a:ea typeface="Verdana" panose="020B0604030504040204" pitchFamily="34" charset="0"/>
                <a:cs typeface="Verdana" panose="020B0604030504040204" pitchFamily="34" charset="0"/>
              </a:rPr>
              <a:t>Selección de muestras</a:t>
            </a:r>
          </a:p>
          <a:p>
            <a:pPr lvl="1">
              <a:spcBef>
                <a:spcPts val="1200"/>
              </a:spcBef>
            </a:pPr>
            <a:r>
              <a:rPr lang="es-ES" sz="1500" dirty="0" smtClean="0">
                <a:latin typeface="Verdana" panose="020B0604030504040204" pitchFamily="34" charset="0"/>
                <a:ea typeface="Verdana" panose="020B0604030504040204" pitchFamily="34" charset="0"/>
                <a:cs typeface="Verdana" panose="020B0604030504040204" pitchFamily="34" charset="0"/>
              </a:rPr>
              <a:t>Recintos con mayores exigencias</a:t>
            </a:r>
          </a:p>
          <a:p>
            <a:pPr lvl="1">
              <a:spcBef>
                <a:spcPts val="1200"/>
              </a:spcBef>
            </a:pPr>
            <a:r>
              <a:rPr lang="es-ES" sz="1500" dirty="0" smtClean="0">
                <a:latin typeface="Verdana" panose="020B0604030504040204" pitchFamily="34" charset="0"/>
                <a:ea typeface="Verdana" panose="020B0604030504040204" pitchFamily="34" charset="0"/>
                <a:cs typeface="Verdana" panose="020B0604030504040204" pitchFamily="34" charset="0"/>
              </a:rPr>
              <a:t>Situaciones más desfavorables</a:t>
            </a:r>
          </a:p>
          <a:p>
            <a:pPr lvl="2">
              <a:spcBef>
                <a:spcPts val="1200"/>
              </a:spcBef>
            </a:pPr>
            <a:r>
              <a:rPr lang="es-ES" sz="1100" dirty="0" smtClean="0">
                <a:latin typeface="Verdana" panose="020B0604030504040204" pitchFamily="34" charset="0"/>
                <a:ea typeface="Verdana" panose="020B0604030504040204" pitchFamily="34" charset="0"/>
                <a:cs typeface="Verdana" panose="020B0604030504040204" pitchFamily="34" charset="0"/>
              </a:rPr>
              <a:t>Mayor exposición al ruido exterior</a:t>
            </a:r>
          </a:p>
          <a:p>
            <a:pPr lvl="2">
              <a:spcBef>
                <a:spcPts val="1200"/>
              </a:spcBef>
            </a:pPr>
            <a:r>
              <a:rPr lang="es-ES" sz="1100" dirty="0" smtClean="0">
                <a:latin typeface="Verdana" panose="020B0604030504040204" pitchFamily="34" charset="0"/>
                <a:ea typeface="Verdana" panose="020B0604030504040204" pitchFamily="34" charset="0"/>
                <a:cs typeface="Verdana" panose="020B0604030504040204" pitchFamily="34" charset="0"/>
              </a:rPr>
              <a:t>Mayor % huecos</a:t>
            </a:r>
          </a:p>
          <a:p>
            <a:pPr lvl="2">
              <a:spcBef>
                <a:spcPts val="1200"/>
              </a:spcBef>
            </a:pPr>
            <a:r>
              <a:rPr lang="es-ES" sz="1100" dirty="0" smtClean="0">
                <a:latin typeface="Verdana" panose="020B0604030504040204" pitchFamily="34" charset="0"/>
                <a:ea typeface="Verdana" panose="020B0604030504040204" pitchFamily="34" charset="0"/>
                <a:cs typeface="Verdana" panose="020B0604030504040204" pitchFamily="34" charset="0"/>
              </a:rPr>
              <a:t>Superficie del elemento separador</a:t>
            </a:r>
          </a:p>
          <a:p>
            <a:pPr lvl="2">
              <a:spcBef>
                <a:spcPts val="1200"/>
              </a:spcBef>
            </a:pPr>
            <a:r>
              <a:rPr lang="es-ES" sz="1100" dirty="0" smtClean="0">
                <a:latin typeface="Verdana" panose="020B0604030504040204" pitchFamily="34" charset="0"/>
                <a:ea typeface="Verdana" panose="020B0604030504040204" pitchFamily="34" charset="0"/>
                <a:cs typeface="Verdana" panose="020B0604030504040204" pitchFamily="34" charset="0"/>
              </a:rPr>
              <a:t>Volumen del recinto receptor</a:t>
            </a:r>
            <a:endParaRPr lang="es-ES" sz="1100" dirty="0">
              <a:latin typeface="Verdana" panose="020B0604030504040204" pitchFamily="34" charset="0"/>
              <a:ea typeface="Verdana" panose="020B0604030504040204" pitchFamily="34" charset="0"/>
              <a:cs typeface="Verdana" panose="020B0604030504040204" pitchFamily="34" charset="0"/>
            </a:endParaRPr>
          </a:p>
        </p:txBody>
      </p:sp>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9" name="Imagen 19"/>
          <p:cNvPicPr>
            <a:picLocks noChangeAspect="1"/>
          </p:cNvPicPr>
          <p:nvPr/>
        </p:nvPicPr>
        <p:blipFill>
          <a:blip r:embed="rId4"/>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88357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14144" y="846161"/>
            <a:ext cx="9997440" cy="5402239"/>
          </a:xfrm>
        </p:spPr>
        <p:txBody>
          <a:bodyPr>
            <a:normAutofit/>
          </a:bodyPr>
          <a:lstStyle/>
          <a:p>
            <a:pPr algn="ctr"/>
            <a:endParaRPr lang="es-ES" sz="4400" dirty="0" smtClean="0">
              <a:latin typeface="Verdana" panose="020B0604030504040204" pitchFamily="34" charset="0"/>
              <a:ea typeface="Verdana" panose="020B0604030504040204" pitchFamily="34" charset="0"/>
              <a:cs typeface="Verdana" panose="020B0604030504040204" pitchFamily="34" charset="0"/>
            </a:endParaRPr>
          </a:p>
          <a:p>
            <a:pPr marL="82296" indent="0">
              <a:buNone/>
            </a:pPr>
            <a:r>
              <a:rPr lang="es-ES" sz="4400"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MEDICIONES ACÚSTICAS </a:t>
            </a:r>
          </a:p>
          <a:p>
            <a:pPr marL="82296" indent="0">
              <a:buNone/>
            </a:pPr>
            <a:r>
              <a:rPr lang="es-ES" sz="4400"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in situ”</a:t>
            </a:r>
          </a:p>
          <a:p>
            <a:pPr marL="82296" indent="0">
              <a:buNone/>
            </a:pPr>
            <a:r>
              <a:rPr lang="es-ES" sz="2000" dirty="0" smtClean="0">
                <a:latin typeface="Verdana" panose="020B0604030504040204" pitchFamily="34" charset="0"/>
                <a:ea typeface="Verdana" panose="020B0604030504040204" pitchFamily="34" charset="0"/>
                <a:cs typeface="Verdana" panose="020B0604030504040204" pitchFamily="34" charset="0"/>
              </a:rPr>
              <a:t>				</a:t>
            </a:r>
          </a:p>
          <a:p>
            <a:pPr marL="1252538" indent="-269875">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Aislamiento </a:t>
            </a:r>
            <a:r>
              <a:rPr lang="es-ES" sz="2000" dirty="0">
                <a:latin typeface="Verdana" panose="020B0604030504040204" pitchFamily="34" charset="0"/>
                <a:ea typeface="Verdana" panose="020B0604030504040204" pitchFamily="34" charset="0"/>
                <a:cs typeface="Verdana" panose="020B0604030504040204" pitchFamily="34" charset="0"/>
              </a:rPr>
              <a:t>a Ruido Aéreo entre recintos</a:t>
            </a:r>
          </a:p>
          <a:p>
            <a:pPr marL="1252538" indent="-269875">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Aislamiento </a:t>
            </a:r>
            <a:r>
              <a:rPr lang="es-ES" sz="2000" dirty="0">
                <a:latin typeface="Verdana" panose="020B0604030504040204" pitchFamily="34" charset="0"/>
                <a:ea typeface="Verdana" panose="020B0604030504040204" pitchFamily="34" charset="0"/>
                <a:cs typeface="Verdana" panose="020B0604030504040204" pitchFamily="34" charset="0"/>
              </a:rPr>
              <a:t>a Ruido de Impactos </a:t>
            </a:r>
          </a:p>
          <a:p>
            <a:pPr marL="1252538" indent="-269875">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Aislamiento </a:t>
            </a:r>
            <a:r>
              <a:rPr lang="es-ES" sz="2000" dirty="0">
                <a:latin typeface="Verdana" panose="020B0604030504040204" pitchFamily="34" charset="0"/>
                <a:ea typeface="Verdana" panose="020B0604030504040204" pitchFamily="34" charset="0"/>
                <a:cs typeface="Verdana" panose="020B0604030504040204" pitchFamily="34" charset="0"/>
              </a:rPr>
              <a:t>a Ruido Aéreo de </a:t>
            </a:r>
            <a:r>
              <a:rPr lang="es-ES" sz="2000" dirty="0" smtClean="0">
                <a:latin typeface="Verdana" panose="020B0604030504040204" pitchFamily="34" charset="0"/>
                <a:ea typeface="Verdana" panose="020B0604030504040204" pitchFamily="34" charset="0"/>
                <a:cs typeface="Verdana" panose="020B0604030504040204" pitchFamily="34" charset="0"/>
              </a:rPr>
              <a:t>Fachadas</a:t>
            </a:r>
          </a:p>
          <a:p>
            <a:pPr marL="1252538" indent="-269875">
              <a:buFont typeface="Wingdings" panose="05000000000000000000" pitchFamily="2" charset="2"/>
              <a:buChar char="q"/>
            </a:pPr>
            <a:r>
              <a:rPr lang="es-ES" sz="2000" dirty="0">
                <a:latin typeface="Verdana" panose="020B0604030504040204" pitchFamily="34" charset="0"/>
                <a:ea typeface="Verdana" panose="020B0604030504040204" pitchFamily="34" charset="0"/>
                <a:cs typeface="Verdana" panose="020B0604030504040204" pitchFamily="34" charset="0"/>
              </a:rPr>
              <a:t>Niveles sonoros generados por las instalaciones (climatización, ascensores, ..</a:t>
            </a:r>
          </a:p>
          <a:p>
            <a:pPr marL="982663" indent="0">
              <a:buNone/>
            </a:pPr>
            <a:endParaRPr lang="es-ES" sz="2000" dirty="0">
              <a:latin typeface="Verdana" panose="020B0604030504040204" pitchFamily="34" charset="0"/>
              <a:ea typeface="Verdana" panose="020B0604030504040204" pitchFamily="34" charset="0"/>
              <a:cs typeface="Verdana" panose="020B0604030504040204" pitchFamily="34" charset="0"/>
            </a:endParaRPr>
          </a:p>
          <a:p>
            <a:pPr>
              <a:buFont typeface="Wingdings" panose="05000000000000000000" pitchFamily="2" charset="2"/>
              <a:buChar char="q"/>
            </a:pPr>
            <a:endParaRPr lang="es-ES" sz="2000" dirty="0" smtClean="0">
              <a:latin typeface="Verdana" panose="020B0604030504040204" pitchFamily="34" charset="0"/>
              <a:ea typeface="Verdana" panose="020B0604030504040204" pitchFamily="34" charset="0"/>
              <a:cs typeface="Verdana" panose="020B0604030504040204" pitchFamily="34" charset="0"/>
            </a:endParaRPr>
          </a:p>
          <a:p>
            <a:pPr lvl="1"/>
            <a:endParaRPr lang="es-ES" sz="2000" dirty="0" smtClean="0">
              <a:latin typeface="Verdana" panose="020B0604030504040204" pitchFamily="34" charset="0"/>
              <a:ea typeface="Verdana" panose="020B0604030504040204" pitchFamily="34" charset="0"/>
              <a:cs typeface="Verdana" panose="020B0604030504040204" pitchFamily="34" charset="0"/>
            </a:endParaRPr>
          </a:p>
          <a:p>
            <a:endParaRPr lang="es-ES"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 Marcador de pie de página"/>
          <p:cNvSpPr>
            <a:spLocks noGrp="1"/>
          </p:cNvSpPr>
          <p:nvPr>
            <p:ph type="ftr" sz="quarter" idx="11"/>
          </p:nvPr>
        </p:nvSpPr>
        <p:spPr>
          <a:xfrm>
            <a:off x="6895033" y="6454337"/>
            <a:ext cx="3146846" cy="328464"/>
          </a:xfrm>
        </p:spPr>
        <p:txBody>
          <a:bodyPr/>
          <a:lstStyle/>
          <a:p>
            <a:r>
              <a:rPr lang="es-ES" dirty="0">
                <a:solidFill>
                  <a:srgbClr val="E7DEC9">
                    <a:shade val="50000"/>
                    <a:satMod val="200000"/>
                  </a:srgbClr>
                </a:solidFill>
                <a:latin typeface="Gill Sans MT"/>
              </a:rPr>
              <a:t>Dirección General de Vivienda y Rehabilitación</a:t>
            </a:r>
          </a:p>
        </p:txBody>
      </p:sp>
      <p:pic>
        <p:nvPicPr>
          <p:cNvPr id="6" name="Imagen 19"/>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6775326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1905" y="948267"/>
            <a:ext cx="9369724" cy="4800600"/>
          </a:xfrm>
        </p:spPr>
      </p:pic>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8" name="Imagen 19"/>
          <p:cNvPicPr>
            <a:picLocks noChangeAspect="1"/>
          </p:cNvPicPr>
          <p:nvPr/>
        </p:nvPicPr>
        <p:blipFill>
          <a:blip r:embed="rId4"/>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6715382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a:spcBef>
                <a:spcPts val="1800"/>
              </a:spcBef>
            </a:pPr>
            <a:r>
              <a:rPr lang="es-ES" sz="1800" dirty="0">
                <a:latin typeface="Verdana" panose="020B0604030504040204" pitchFamily="34" charset="0"/>
                <a:ea typeface="Verdana" panose="020B0604030504040204" pitchFamily="34" charset="0"/>
                <a:cs typeface="Verdana" panose="020B0604030504040204" pitchFamily="34" charset="0"/>
              </a:rPr>
              <a:t>Sonómetro integrador con micrófono Tipo </a:t>
            </a:r>
            <a:r>
              <a:rPr lang="es-ES" sz="1800" dirty="0" smtClean="0">
                <a:latin typeface="Verdana" panose="020B0604030504040204" pitchFamily="34" charset="0"/>
                <a:ea typeface="Verdana" panose="020B0604030504040204" pitchFamily="34" charset="0"/>
                <a:cs typeface="Verdana" panose="020B0604030504040204" pitchFamily="34" charset="0"/>
              </a:rPr>
              <a:t>1</a:t>
            </a:r>
          </a:p>
          <a:p>
            <a:pPr>
              <a:spcBef>
                <a:spcPts val="1800"/>
              </a:spcBef>
            </a:pPr>
            <a:r>
              <a:rPr lang="es-ES" sz="1800" dirty="0" smtClean="0">
                <a:latin typeface="Verdana" panose="020B0604030504040204" pitchFamily="34" charset="0"/>
                <a:ea typeface="Verdana" panose="020B0604030504040204" pitchFamily="34" charset="0"/>
                <a:cs typeface="Verdana" panose="020B0604030504040204" pitchFamily="34" charset="0"/>
              </a:rPr>
              <a:t>Calibrador</a:t>
            </a:r>
          </a:p>
          <a:p>
            <a:pPr>
              <a:spcBef>
                <a:spcPts val="1800"/>
              </a:spcBef>
            </a:pPr>
            <a:r>
              <a:rPr lang="es-ES" sz="1800" dirty="0" smtClean="0">
                <a:latin typeface="Verdana" panose="020B0604030504040204" pitchFamily="34" charset="0"/>
                <a:ea typeface="Verdana" panose="020B0604030504040204" pitchFamily="34" charset="0"/>
                <a:cs typeface="Verdana" panose="020B0604030504040204" pitchFamily="34" charset="0"/>
              </a:rPr>
              <a:t>Generador </a:t>
            </a:r>
            <a:r>
              <a:rPr lang="es-ES" sz="1800" dirty="0">
                <a:latin typeface="Verdana" panose="020B0604030504040204" pitchFamily="34" charset="0"/>
                <a:ea typeface="Verdana" panose="020B0604030504040204" pitchFamily="34" charset="0"/>
                <a:cs typeface="Verdana" panose="020B0604030504040204" pitchFamily="34" charset="0"/>
              </a:rPr>
              <a:t>de ruido rosa y amplificador</a:t>
            </a:r>
          </a:p>
          <a:p>
            <a:pPr>
              <a:spcBef>
                <a:spcPts val="1800"/>
              </a:spcBef>
            </a:pPr>
            <a:r>
              <a:rPr lang="es-ES" sz="1800" dirty="0" smtClean="0">
                <a:latin typeface="Verdana" panose="020B0604030504040204" pitchFamily="34" charset="0"/>
                <a:ea typeface="Verdana" panose="020B0604030504040204" pitchFamily="34" charset="0"/>
                <a:cs typeface="Verdana" panose="020B0604030504040204" pitchFamily="34" charset="0"/>
              </a:rPr>
              <a:t>Altavoz </a:t>
            </a:r>
            <a:r>
              <a:rPr lang="es-ES" sz="1800" dirty="0">
                <a:latin typeface="Verdana" panose="020B0604030504040204" pitchFamily="34" charset="0"/>
                <a:ea typeface="Verdana" panose="020B0604030504040204" pitchFamily="34" charset="0"/>
                <a:cs typeface="Verdana" panose="020B0604030504040204" pitchFamily="34" charset="0"/>
              </a:rPr>
              <a:t>omnidireccional</a:t>
            </a:r>
          </a:p>
          <a:p>
            <a:pPr>
              <a:spcBef>
                <a:spcPts val="1800"/>
              </a:spcBef>
            </a:pPr>
            <a:r>
              <a:rPr lang="es-ES" sz="1800" dirty="0" smtClean="0">
                <a:latin typeface="Verdana" panose="020B0604030504040204" pitchFamily="34" charset="0"/>
                <a:ea typeface="Verdana" panose="020B0604030504040204" pitchFamily="34" charset="0"/>
                <a:cs typeface="Verdana" panose="020B0604030504040204" pitchFamily="34" charset="0"/>
              </a:rPr>
              <a:t>Máquina </a:t>
            </a:r>
            <a:r>
              <a:rPr lang="es-ES" sz="1800" dirty="0">
                <a:latin typeface="Verdana" panose="020B0604030504040204" pitchFamily="34" charset="0"/>
                <a:ea typeface="Verdana" panose="020B0604030504040204" pitchFamily="34" charset="0"/>
                <a:cs typeface="Verdana" panose="020B0604030504040204" pitchFamily="34" charset="0"/>
              </a:rPr>
              <a:t>de impactos</a:t>
            </a:r>
          </a:p>
          <a:p>
            <a:pPr>
              <a:spcBef>
                <a:spcPts val="1800"/>
              </a:spcBef>
            </a:pPr>
            <a:r>
              <a:rPr lang="es-ES" sz="1800" dirty="0" smtClean="0">
                <a:latin typeface="Verdana" panose="020B0604030504040204" pitchFamily="34" charset="0"/>
                <a:ea typeface="Verdana" panose="020B0604030504040204" pitchFamily="34" charset="0"/>
                <a:cs typeface="Verdana" panose="020B0604030504040204" pitchFamily="34" charset="0"/>
              </a:rPr>
              <a:t>Equipo </a:t>
            </a:r>
            <a:r>
              <a:rPr lang="es-ES" sz="1800" dirty="0">
                <a:latin typeface="Verdana" panose="020B0604030504040204" pitchFamily="34" charset="0"/>
                <a:ea typeface="Verdana" panose="020B0604030504040204" pitchFamily="34" charset="0"/>
                <a:cs typeface="Verdana" panose="020B0604030504040204" pitchFamily="34" charset="0"/>
              </a:rPr>
              <a:t>medida condiciones ambientales (</a:t>
            </a:r>
            <a:r>
              <a:rPr lang="es-ES" sz="1800" dirty="0" err="1">
                <a:latin typeface="Verdana" panose="020B0604030504040204" pitchFamily="34" charset="0"/>
                <a:ea typeface="Verdana" panose="020B0604030504040204" pitchFamily="34" charset="0"/>
                <a:cs typeface="Verdana" panose="020B0604030504040204" pitchFamily="34" charset="0"/>
              </a:rPr>
              <a:t>Tª</a:t>
            </a:r>
            <a:r>
              <a:rPr lang="es-ES" sz="1800" dirty="0" smtClean="0">
                <a:latin typeface="Verdana" panose="020B0604030504040204" pitchFamily="34" charset="0"/>
                <a:ea typeface="Verdana" panose="020B0604030504040204" pitchFamily="34" charset="0"/>
                <a:cs typeface="Verdana" panose="020B0604030504040204" pitchFamily="34" charset="0"/>
              </a:rPr>
              <a:t>, humedad, </a:t>
            </a:r>
            <a:r>
              <a:rPr lang="es-ES" sz="1800" dirty="0">
                <a:latin typeface="Verdana" panose="020B0604030504040204" pitchFamily="34" charset="0"/>
                <a:ea typeface="Verdana" panose="020B0604030504040204" pitchFamily="34" charset="0"/>
                <a:cs typeface="Verdana" panose="020B0604030504040204" pitchFamily="34" charset="0"/>
              </a:rPr>
              <a:t>velocidad del viento)</a:t>
            </a:r>
          </a:p>
        </p:txBody>
      </p:sp>
      <p:sp>
        <p:nvSpPr>
          <p:cNvPr id="8" name="Título 1"/>
          <p:cNvSpPr txBox="1">
            <a:spLocks/>
          </p:cNvSpPr>
          <p:nvPr/>
        </p:nvSpPr>
        <p:spPr>
          <a:xfrm>
            <a:off x="1914143" y="250943"/>
            <a:ext cx="4445467" cy="114300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s-ES" sz="3600"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Equipo de medida</a:t>
            </a:r>
            <a:endParaRPr lang="es-ES" sz="3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19"/>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4548710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2156" y="382137"/>
            <a:ext cx="8664888" cy="2555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3 Marcador de contenido"/>
          <p:cNvPicPr>
            <a:picLocks/>
          </p:cNvPicPr>
          <p:nvPr/>
        </p:nvPicPr>
        <p:blipFill rotWithShape="1">
          <a:blip r:embed="rId3"/>
          <a:srcRect l="12673" t="40369" r="48846" b="22950"/>
          <a:stretch/>
        </p:blipFill>
        <p:spPr bwMode="auto">
          <a:xfrm>
            <a:off x="3130067" y="3092880"/>
            <a:ext cx="5816128" cy="3216173"/>
          </a:xfrm>
          <a:prstGeom prst="rect">
            <a:avLst/>
          </a:prstGeom>
          <a:ln>
            <a:noFill/>
          </a:ln>
          <a:extLst>
            <a:ext uri="{53640926-AAD7-44D8-BBD7-CCE9431645EC}">
              <a14:shadowObscured xmlns:a14="http://schemas.microsoft.com/office/drawing/2010/main"/>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8" name="Imagen 19"/>
          <p:cNvPicPr>
            <a:picLocks noChangeAspect="1"/>
          </p:cNvPicPr>
          <p:nvPr/>
        </p:nvPicPr>
        <p:blipFill>
          <a:blip r:embed="rId5"/>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9350231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1460665" y="926275"/>
            <a:ext cx="10504316" cy="5322125"/>
          </a:xfrm>
        </p:spPr>
        <p:txBody>
          <a:bodyPr>
            <a:normAutofit/>
          </a:bodyPr>
          <a:lstStyle/>
          <a:p>
            <a:pPr algn="just"/>
            <a:r>
              <a:rPr lang="es-ES" sz="1800" b="1" dirty="0" smtClean="0">
                <a:latin typeface="Verdana" panose="020B0604030504040204" pitchFamily="34" charset="0"/>
                <a:ea typeface="Verdana" panose="020B0604030504040204" pitchFamily="34" charset="0"/>
                <a:cs typeface="Verdana" panose="020B0604030504040204" pitchFamily="34" charset="0"/>
              </a:rPr>
              <a:t>Índice global de reducción acústica, ponderado A, R </a:t>
            </a:r>
            <a:r>
              <a:rPr lang="es-ES" sz="1800" b="1" baseline="-25000" dirty="0" smtClean="0">
                <a:latin typeface="Verdana" panose="020B0604030504040204" pitchFamily="34" charset="0"/>
                <a:ea typeface="Verdana" panose="020B0604030504040204" pitchFamily="34" charset="0"/>
                <a:cs typeface="Verdana" panose="020B0604030504040204" pitchFamily="34" charset="0"/>
              </a:rPr>
              <a:t>A</a:t>
            </a:r>
          </a:p>
          <a:p>
            <a:pPr marL="82296" indent="0" algn="just">
              <a:buNone/>
            </a:pPr>
            <a:r>
              <a:rPr lang="es-ES" sz="1800" dirty="0" smtClean="0">
                <a:latin typeface="Verdana" panose="020B0604030504040204" pitchFamily="34" charset="0"/>
                <a:ea typeface="Verdana" panose="020B0604030504040204" pitchFamily="34" charset="0"/>
                <a:cs typeface="Verdana" panose="020B0604030504040204" pitchFamily="34" charset="0"/>
              </a:rPr>
              <a:t>Aislamiento acústico de un elemento constructivo medido en laboratorio. Es un valor global.</a:t>
            </a:r>
          </a:p>
          <a:p>
            <a:pPr lvl="0" algn="just">
              <a:buClr>
                <a:srgbClr val="3891A7"/>
              </a:buClr>
            </a:pPr>
            <a:r>
              <a:rPr lang="es-ES" sz="1800" b="1" dirty="0">
                <a:solidFill>
                  <a:prstClr val="black"/>
                </a:solidFill>
                <a:latin typeface="Verdana" panose="020B0604030504040204" pitchFamily="34" charset="0"/>
                <a:ea typeface="Verdana" panose="020B0604030504040204" pitchFamily="34" charset="0"/>
                <a:cs typeface="Verdana" panose="020B0604030504040204" pitchFamily="34" charset="0"/>
              </a:rPr>
              <a:t>Índice global de reducción acústica, ponderado A, </a:t>
            </a:r>
            <a:r>
              <a:rPr lang="es-ES" sz="18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R´ </a:t>
            </a:r>
            <a:r>
              <a:rPr lang="es-ES" sz="1800" b="1" baseline="-25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A</a:t>
            </a:r>
          </a:p>
          <a:p>
            <a:pPr marL="82296" lvl="0" indent="0" algn="just">
              <a:buClr>
                <a:srgbClr val="3891A7"/>
              </a:buClr>
              <a:buNone/>
            </a:pPr>
            <a:r>
              <a:rPr lang="es-ES" sz="1800" dirty="0">
                <a:solidFill>
                  <a:prstClr val="black"/>
                </a:solidFill>
                <a:latin typeface="Verdana" panose="020B0604030504040204" pitchFamily="34" charset="0"/>
                <a:ea typeface="Verdana" panose="020B0604030504040204" pitchFamily="34" charset="0"/>
                <a:cs typeface="Verdana" panose="020B0604030504040204" pitchFamily="34" charset="0"/>
              </a:rPr>
              <a:t>Aislamiento acústico de un elemento constructivo medido </a:t>
            </a:r>
            <a:r>
              <a:rPr lang="es-ES" sz="18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in situ, incluidas las transmisiones indirectas. </a:t>
            </a:r>
            <a:r>
              <a:rPr lang="es-ES" sz="1800" dirty="0">
                <a:solidFill>
                  <a:prstClr val="black"/>
                </a:solidFill>
                <a:latin typeface="Verdana" panose="020B0604030504040204" pitchFamily="34" charset="0"/>
                <a:ea typeface="Verdana" panose="020B0604030504040204" pitchFamily="34" charset="0"/>
                <a:cs typeface="Verdana" panose="020B0604030504040204" pitchFamily="34" charset="0"/>
              </a:rPr>
              <a:t>Es un valor </a:t>
            </a:r>
            <a:r>
              <a:rPr lang="es-ES" sz="18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global.</a:t>
            </a:r>
            <a:endParaRPr lang="es-ES" sz="1800" baseline="-250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lvl="0" algn="just">
              <a:buClr>
                <a:srgbClr val="3891A7"/>
              </a:buClr>
            </a:pPr>
            <a:r>
              <a:rPr lang="es-ES" sz="18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Aislamiento acústico a ruido aéreo entre recintos D </a:t>
            </a:r>
            <a:r>
              <a:rPr lang="es-ES" sz="1800" b="1" baseline="-25000" dirty="0" err="1">
                <a:solidFill>
                  <a:prstClr val="black"/>
                </a:solidFill>
                <a:latin typeface="Verdana" panose="020B0604030504040204" pitchFamily="34" charset="0"/>
                <a:ea typeface="Verdana" panose="020B0604030504040204" pitchFamily="34" charset="0"/>
                <a:cs typeface="Verdana" panose="020B0604030504040204" pitchFamily="34" charset="0"/>
              </a:rPr>
              <a:t>nT,A</a:t>
            </a:r>
            <a:r>
              <a:rPr lang="es-ES" sz="1800" b="1" baseline="-25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t>
            </a:r>
          </a:p>
          <a:p>
            <a:pPr marL="82296" lvl="0" indent="0" algn="just">
              <a:buClr>
                <a:srgbClr val="3891A7"/>
              </a:buClr>
              <a:buNone/>
            </a:pPr>
            <a:r>
              <a:rPr lang="es-ES" sz="18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Diferencia entre los niveles medios de presión sonora entre dos recintos interiores para un ruido rosa. Es una valoración global.</a:t>
            </a:r>
          </a:p>
          <a:p>
            <a:pPr lvl="0" algn="just">
              <a:buClr>
                <a:srgbClr val="3891A7"/>
              </a:buClr>
            </a:pPr>
            <a:r>
              <a:rPr lang="es-ES" sz="18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Aislamiento acústico a ruido de impactos L </a:t>
            </a:r>
            <a:r>
              <a:rPr lang="es-ES" sz="1800" b="1" baseline="-25000" dirty="0" err="1">
                <a:solidFill>
                  <a:prstClr val="black"/>
                </a:solidFill>
                <a:latin typeface="Verdana" panose="020B0604030504040204" pitchFamily="34" charset="0"/>
                <a:ea typeface="Verdana" panose="020B0604030504040204" pitchFamily="34" charset="0"/>
                <a:cs typeface="Verdana" panose="020B0604030504040204" pitchFamily="34" charset="0"/>
              </a:rPr>
              <a:t>nT,w</a:t>
            </a:r>
            <a:endParaRPr lang="es-ES" sz="1800" b="1" baseline="-250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82296" lvl="0" indent="0" algn="just">
              <a:buClr>
                <a:srgbClr val="3891A7"/>
              </a:buClr>
              <a:buNone/>
            </a:pPr>
            <a:r>
              <a:rPr lang="es-ES" sz="18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Valoración global del nivel de ruido estandarizado transmitido en el local receptor cuando  el foco emisor es una máquina de impactos normalizada.</a:t>
            </a:r>
          </a:p>
          <a:p>
            <a:pPr lvl="0" algn="just">
              <a:buClr>
                <a:srgbClr val="3891A7"/>
              </a:buClr>
            </a:pPr>
            <a:r>
              <a:rPr lang="es-ES" sz="18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Aislamiento acústico a ruido aéreo entre un recinto y el exterior D </a:t>
            </a:r>
            <a:r>
              <a:rPr lang="es-ES" sz="1800" b="1" baseline="-25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2m,nT,A </a:t>
            </a:r>
            <a:r>
              <a:rPr lang="es-ES" sz="18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t>
            </a:r>
            <a:endParaRPr lang="es-ES" sz="1800" b="1" baseline="-25000" dirty="0" smtClean="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82296" lvl="0" indent="0" algn="just">
              <a:buClr>
                <a:srgbClr val="3891A7"/>
              </a:buClr>
              <a:buNone/>
            </a:pPr>
            <a:r>
              <a:rPr lang="es-ES" sz="18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Diferencia de niveles estandarizada de una fachada, una cubierta o un suelo en contacto con el aire exterior para un ruido rosa. Es una valoración global. </a:t>
            </a:r>
          </a:p>
          <a:p>
            <a:pPr lvl="0">
              <a:buClr>
                <a:srgbClr val="3891A7"/>
              </a:buClr>
            </a:pPr>
            <a:endParaRPr lang="es-ES" sz="2400" baseline="-25000" dirty="0" smtClean="0">
              <a:solidFill>
                <a:prstClr val="black"/>
              </a:solidFill>
              <a:latin typeface="Verdana" panose="020B0604030504040204" pitchFamily="34" charset="0"/>
              <a:ea typeface="Verdana" panose="020B0604030504040204" pitchFamily="34" charset="0"/>
              <a:cs typeface="Verdana" panose="020B0604030504040204" pitchFamily="34" charset="0"/>
            </a:endParaRPr>
          </a:p>
          <a:p>
            <a:pPr lvl="0">
              <a:buClr>
                <a:srgbClr val="3891A7"/>
              </a:buClr>
            </a:pPr>
            <a:endParaRPr lang="es-ES" sz="2400" baseline="-250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82296" indent="0">
              <a:buNone/>
            </a:pPr>
            <a:endParaRPr lang="es-ES" sz="1800" dirty="0" smtClean="0">
              <a:latin typeface="Verdana" panose="020B0604030504040204" pitchFamily="34" charset="0"/>
              <a:ea typeface="Verdana" panose="020B0604030504040204" pitchFamily="34" charset="0"/>
              <a:cs typeface="Verdana" panose="020B0604030504040204" pitchFamily="34" charset="0"/>
            </a:endParaRPr>
          </a:p>
          <a:p>
            <a:pPr marL="82296" indent="0">
              <a:buNone/>
            </a:pPr>
            <a:endParaRPr lang="es-ES" sz="1800" dirty="0" smtClean="0">
              <a:latin typeface="Verdana" panose="020B0604030504040204" pitchFamily="34" charset="0"/>
              <a:ea typeface="Verdana" panose="020B0604030504040204" pitchFamily="34" charset="0"/>
              <a:cs typeface="Verdana" panose="020B0604030504040204" pitchFamily="34" charset="0"/>
            </a:endParaRPr>
          </a:p>
          <a:p>
            <a:endParaRPr lang="es-ES" baseline="-25000" dirty="0"/>
          </a:p>
        </p:txBody>
      </p:sp>
      <p:sp>
        <p:nvSpPr>
          <p:cNvPr id="6" name="1 Título"/>
          <p:cNvSpPr txBox="1">
            <a:spLocks/>
          </p:cNvSpPr>
          <p:nvPr/>
        </p:nvSpPr>
        <p:spPr>
          <a:xfrm>
            <a:off x="1967541" y="0"/>
            <a:ext cx="9997440" cy="926275"/>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s-ES" sz="3600" dirty="0" smtClean="0">
                <a:latin typeface="Verdana" panose="020B0604030504040204" pitchFamily="34" charset="0"/>
                <a:ea typeface="Verdana" panose="020B0604030504040204" pitchFamily="34" charset="0"/>
                <a:cs typeface="Verdana" panose="020B0604030504040204" pitchFamily="34" charset="0"/>
              </a:rPr>
              <a:t>Magnitudes acústicas</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9" name="Imagen 19"/>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315515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7541" y="0"/>
            <a:ext cx="9997440" cy="1143000"/>
          </a:xfrm>
        </p:spPr>
        <p:txBody>
          <a:bodyPr>
            <a:norm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Aislamiento a ruido aéreo</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2053"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59563" y="908721"/>
            <a:ext cx="9118600"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5573" y="4005065"/>
            <a:ext cx="9093200"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8" name="Imagen 19"/>
          <p:cNvPicPr>
            <a:picLocks noChangeAspect="1"/>
          </p:cNvPicPr>
          <p:nvPr/>
        </p:nvPicPr>
        <p:blipFill>
          <a:blip r:embed="rId5"/>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84173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14144" y="274638"/>
            <a:ext cx="9997440" cy="634082"/>
          </a:xfrm>
        </p:spPr>
        <p:txBody>
          <a:bodyPr>
            <a:noAutofit/>
          </a:bodyPr>
          <a:lstStyle/>
          <a:p>
            <a:r>
              <a:rPr lang="es-ES" sz="3600" dirty="0">
                <a:latin typeface="Verdana" panose="020B0604030504040204" pitchFamily="34" charset="0"/>
                <a:ea typeface="Verdana" panose="020B0604030504040204" pitchFamily="34" charset="0"/>
                <a:cs typeface="Verdana" panose="020B0604030504040204" pitchFamily="34" charset="0"/>
              </a:rPr>
              <a:t>Aislamiento a ruido aéreo</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573" y="1124744"/>
            <a:ext cx="29718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0" y="1124744"/>
            <a:ext cx="2958731" cy="169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271325" y="3285555"/>
            <a:ext cx="4102100"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rot="21412732">
            <a:off x="7642471" y="4591552"/>
            <a:ext cx="4189128" cy="369332"/>
          </a:xfrm>
          <a:prstGeom prst="rect">
            <a:avLst/>
          </a:prstGeom>
        </p:spPr>
        <p:txBody>
          <a:bodyPr wrap="square">
            <a:spAutoFit/>
          </a:bodyPr>
          <a:lstStyle/>
          <a:p>
            <a:r>
              <a:rPr lang="es-ES" b="1" dirty="0">
                <a:latin typeface="Verdana" panose="020B0604030504040204" pitchFamily="34" charset="0"/>
                <a:ea typeface="Verdana" panose="020B0604030504040204" pitchFamily="34" charset="0"/>
                <a:cs typeface="Verdana" panose="020B0604030504040204" pitchFamily="34" charset="0"/>
              </a:rPr>
              <a:t>UNE-EN</a:t>
            </a:r>
            <a:r>
              <a:rPr lang="es-ES" b="1" dirty="0"/>
              <a:t> ISO 16283-1:2015</a:t>
            </a:r>
          </a:p>
        </p:txBody>
      </p:sp>
      <p:sp>
        <p:nvSpPr>
          <p:cNvPr id="7" name="6 Rectángulo"/>
          <p:cNvSpPr/>
          <p:nvPr/>
        </p:nvSpPr>
        <p:spPr>
          <a:xfrm>
            <a:off x="8292380" y="3640061"/>
            <a:ext cx="2563522" cy="369332"/>
          </a:xfrm>
          <a:prstGeom prst="rect">
            <a:avLst/>
          </a:prstGeom>
        </p:spPr>
        <p:txBody>
          <a:bodyPr wrap="none">
            <a:spAutoFit/>
          </a:bodyPr>
          <a:lstStyle/>
          <a:p>
            <a:r>
              <a:rPr lang="es-ES" dirty="0">
                <a:latin typeface="Verdana" panose="020B0604030504040204" pitchFamily="34" charset="0"/>
                <a:ea typeface="Verdana" panose="020B0604030504040204" pitchFamily="34" charset="0"/>
                <a:cs typeface="Verdana" panose="020B0604030504040204" pitchFamily="34" charset="0"/>
              </a:rPr>
              <a:t>UNE</a:t>
            </a:r>
            <a:r>
              <a:rPr lang="es-ES" dirty="0"/>
              <a:t> EN ISO 140-4:1998</a:t>
            </a:r>
          </a:p>
        </p:txBody>
      </p:sp>
      <p:sp>
        <p:nvSpPr>
          <p:cNvPr id="3" name="2 CuadroTexto"/>
          <p:cNvSpPr txBox="1"/>
          <p:nvPr/>
        </p:nvSpPr>
        <p:spPr>
          <a:xfrm>
            <a:off x="9559714" y="1258784"/>
            <a:ext cx="843070" cy="1200329"/>
          </a:xfrm>
          <a:prstGeom prst="rect">
            <a:avLst/>
          </a:prstGeom>
          <a:noFill/>
        </p:spPr>
        <p:txBody>
          <a:bodyPr wrap="square" rtlCol="0">
            <a:spAutoFit/>
          </a:bodyPr>
          <a:lstStyle/>
          <a:p>
            <a:r>
              <a:rPr lang="es-ES" dirty="0" smtClean="0">
                <a:latin typeface="Verdana" panose="020B0604030504040204" pitchFamily="34" charset="0"/>
                <a:ea typeface="Verdana" panose="020B0604030504040204" pitchFamily="34" charset="0"/>
                <a:cs typeface="Verdana" panose="020B0604030504040204" pitchFamily="34" charset="0"/>
              </a:rPr>
              <a:t>L1</a:t>
            </a:r>
          </a:p>
          <a:p>
            <a:r>
              <a:rPr lang="es-ES" dirty="0" smtClean="0">
                <a:latin typeface="Verdana" panose="020B0604030504040204" pitchFamily="34" charset="0"/>
                <a:ea typeface="Verdana" panose="020B0604030504040204" pitchFamily="34" charset="0"/>
                <a:cs typeface="Verdana" panose="020B0604030504040204" pitchFamily="34" charset="0"/>
              </a:rPr>
              <a:t>L2</a:t>
            </a:r>
          </a:p>
          <a:p>
            <a:r>
              <a:rPr lang="es-ES" dirty="0" smtClean="0">
                <a:latin typeface="Verdana" panose="020B0604030504040204" pitchFamily="34" charset="0"/>
                <a:ea typeface="Verdana" panose="020B0604030504040204" pitchFamily="34" charset="0"/>
                <a:cs typeface="Verdana" panose="020B0604030504040204" pitchFamily="34" charset="0"/>
              </a:rPr>
              <a:t>B2</a:t>
            </a:r>
          </a:p>
          <a:p>
            <a:r>
              <a:rPr lang="es-ES" dirty="0" smtClean="0">
                <a:latin typeface="Verdana" panose="020B0604030504040204" pitchFamily="34" charset="0"/>
                <a:ea typeface="Verdana" panose="020B0604030504040204" pitchFamily="34" charset="0"/>
                <a:cs typeface="Verdana" panose="020B0604030504040204" pitchFamily="34" charset="0"/>
              </a:rPr>
              <a:t>T2</a:t>
            </a:r>
            <a:endParaRPr lang="es-ES" dirty="0">
              <a:latin typeface="Verdana" panose="020B0604030504040204" pitchFamily="34" charset="0"/>
              <a:ea typeface="Verdana" panose="020B0604030504040204" pitchFamily="34" charset="0"/>
              <a:cs typeface="Verdana" panose="020B0604030504040204" pitchFamily="34" charset="0"/>
            </a:endParaRPr>
          </a:p>
        </p:txBody>
      </p:sp>
      <p:sp>
        <p:nvSpPr>
          <p:cNvPr id="8" name="7 CuadroTexto"/>
          <p:cNvSpPr txBox="1"/>
          <p:nvPr/>
        </p:nvSpPr>
        <p:spPr>
          <a:xfrm>
            <a:off x="2838203" y="2801144"/>
            <a:ext cx="1745672" cy="338554"/>
          </a:xfrm>
          <a:prstGeom prst="rect">
            <a:avLst/>
          </a:prstGeom>
          <a:noFill/>
        </p:spPr>
        <p:txBody>
          <a:bodyPr wrap="square" rtlCol="0">
            <a:spAutoFit/>
          </a:bodyPr>
          <a:lstStyle/>
          <a:p>
            <a:r>
              <a:rPr lang="es-ES" sz="1600" dirty="0" smtClean="0">
                <a:latin typeface="Verdana" panose="020B0604030504040204" pitchFamily="34" charset="0"/>
                <a:ea typeface="Verdana" panose="020B0604030504040204" pitchFamily="34" charset="0"/>
                <a:cs typeface="Verdana" panose="020B0604030504040204" pitchFamily="34" charset="0"/>
              </a:rPr>
              <a:t>Recinto emisor</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sp>
        <p:nvSpPr>
          <p:cNvPr id="12" name="11 CuadroTexto"/>
          <p:cNvSpPr txBox="1"/>
          <p:nvPr/>
        </p:nvSpPr>
        <p:spPr>
          <a:xfrm>
            <a:off x="6546708" y="2801144"/>
            <a:ext cx="1991650" cy="338554"/>
          </a:xfrm>
          <a:prstGeom prst="rect">
            <a:avLst/>
          </a:prstGeom>
          <a:noFill/>
        </p:spPr>
        <p:txBody>
          <a:bodyPr wrap="square" rtlCol="0">
            <a:spAutoFit/>
          </a:bodyPr>
          <a:lstStyle/>
          <a:p>
            <a:r>
              <a:rPr lang="es-ES" sz="1600" dirty="0" smtClean="0">
                <a:latin typeface="Verdana" panose="020B0604030504040204" pitchFamily="34" charset="0"/>
                <a:ea typeface="Verdana" panose="020B0604030504040204" pitchFamily="34" charset="0"/>
                <a:cs typeface="Verdana" panose="020B0604030504040204" pitchFamily="34" charset="0"/>
              </a:rPr>
              <a:t>Recinto receptor</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pic>
        <p:nvPicPr>
          <p:cNvPr id="13"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5" name="Imagen 19"/>
          <p:cNvPicPr>
            <a:picLocks noChangeAspect="1"/>
          </p:cNvPicPr>
          <p:nvPr/>
        </p:nvPicPr>
        <p:blipFill>
          <a:blip r:embed="rId6"/>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0838715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0388" y="1282535"/>
            <a:ext cx="6194964" cy="4156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1 Título"/>
          <p:cNvSpPr>
            <a:spLocks noGrp="1"/>
          </p:cNvSpPr>
          <p:nvPr>
            <p:ph type="title"/>
          </p:nvPr>
        </p:nvSpPr>
        <p:spPr>
          <a:xfrm>
            <a:off x="1914144" y="274638"/>
            <a:ext cx="9997440" cy="734765"/>
          </a:xfrm>
        </p:spPr>
        <p:txBody>
          <a:bodyPr>
            <a:noAutofit/>
          </a:bodyPr>
          <a:lstStyle/>
          <a:p>
            <a:r>
              <a:rPr lang="es-ES" sz="3600" dirty="0">
                <a:latin typeface="Verdana" panose="020B0604030504040204" pitchFamily="34" charset="0"/>
                <a:ea typeface="Verdana" panose="020B0604030504040204" pitchFamily="34" charset="0"/>
                <a:cs typeface="Verdana" panose="020B0604030504040204" pitchFamily="34" charset="0"/>
              </a:rPr>
              <a:t>Aislamiento a ruido </a:t>
            </a:r>
            <a:r>
              <a:rPr lang="es-ES" sz="3600" dirty="0" smtClean="0">
                <a:latin typeface="Verdana" panose="020B0604030504040204" pitchFamily="34" charset="0"/>
                <a:ea typeface="Verdana" panose="020B0604030504040204" pitchFamily="34" charset="0"/>
                <a:cs typeface="Verdana" panose="020B0604030504040204" pitchFamily="34" charset="0"/>
              </a:rPr>
              <a:t>de impactos</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8" name="Imagen 19"/>
          <p:cNvPicPr>
            <a:picLocks noChangeAspect="1"/>
          </p:cNvPicPr>
          <p:nvPr/>
        </p:nvPicPr>
        <p:blipFill>
          <a:blip r:embed="rId4"/>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34892166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1866642" y="118754"/>
            <a:ext cx="9997440" cy="791198"/>
          </a:xfrm>
        </p:spPr>
        <p:txBody>
          <a:bodyPr>
            <a:normAutofit/>
          </a:bodyPr>
          <a:lstStyle/>
          <a:p>
            <a:r>
              <a:rPr lang="es-ES" sz="3600" dirty="0">
                <a:latin typeface="Verdana" panose="020B0604030504040204" pitchFamily="34" charset="0"/>
                <a:ea typeface="Verdana" panose="020B0604030504040204" pitchFamily="34" charset="0"/>
                <a:cs typeface="Verdana" panose="020B0604030504040204" pitchFamily="34" charset="0"/>
              </a:rPr>
              <a:t>Aislamiento a ruido de impactos</a:t>
            </a:r>
            <a:endParaRPr lang="es-ES"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0116" y="909952"/>
            <a:ext cx="6433272" cy="4600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98"/>
          <a:stretch/>
        </p:blipFill>
        <p:spPr bwMode="auto">
          <a:xfrm>
            <a:off x="3150116" y="3716038"/>
            <a:ext cx="2271198" cy="1700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7644" y="1516532"/>
            <a:ext cx="2384858" cy="2199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2" name="Imagen 19"/>
          <p:cNvPicPr>
            <a:picLocks noChangeAspect="1"/>
          </p:cNvPicPr>
          <p:nvPr/>
        </p:nvPicPr>
        <p:blipFill>
          <a:blip r:embed="rId6"/>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25279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14144" y="274638"/>
            <a:ext cx="9997440" cy="634082"/>
          </a:xfrm>
        </p:spPr>
        <p:txBody>
          <a:bodyPr>
            <a:noAutofit/>
          </a:bodyPr>
          <a:lstStyle/>
          <a:p>
            <a:r>
              <a:rPr lang="es-ES" sz="3600" dirty="0">
                <a:latin typeface="Verdana" panose="020B0604030504040204" pitchFamily="34" charset="0"/>
                <a:ea typeface="Verdana" panose="020B0604030504040204" pitchFamily="34" charset="0"/>
                <a:cs typeface="Verdana" panose="020B0604030504040204" pitchFamily="34" charset="0"/>
              </a:rPr>
              <a:t>Aislamiento a ruido </a:t>
            </a:r>
            <a:r>
              <a:rPr lang="es-ES" sz="3600" dirty="0" smtClean="0">
                <a:latin typeface="Verdana" panose="020B0604030504040204" pitchFamily="34" charset="0"/>
                <a:ea typeface="Verdana" panose="020B0604030504040204" pitchFamily="34" charset="0"/>
                <a:cs typeface="Verdana" panose="020B0604030504040204" pitchFamily="34" charset="0"/>
              </a:rPr>
              <a:t>de impactos</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sp>
        <p:nvSpPr>
          <p:cNvPr id="6" name="5 Rectángulo"/>
          <p:cNvSpPr/>
          <p:nvPr/>
        </p:nvSpPr>
        <p:spPr>
          <a:xfrm rot="21412732">
            <a:off x="7642471" y="4591552"/>
            <a:ext cx="4189128" cy="369332"/>
          </a:xfrm>
          <a:prstGeom prst="rect">
            <a:avLst/>
          </a:prstGeom>
        </p:spPr>
        <p:txBody>
          <a:bodyPr wrap="square">
            <a:spAutoFit/>
          </a:bodyPr>
          <a:lstStyle/>
          <a:p>
            <a:r>
              <a:rPr lang="es-ES" b="1" dirty="0">
                <a:latin typeface="Verdana" panose="020B0604030504040204" pitchFamily="34" charset="0"/>
                <a:ea typeface="Verdana" panose="020B0604030504040204" pitchFamily="34" charset="0"/>
                <a:cs typeface="Verdana" panose="020B0604030504040204" pitchFamily="34" charset="0"/>
              </a:rPr>
              <a:t>UNE-EN</a:t>
            </a:r>
            <a:r>
              <a:rPr lang="es-ES" b="1" dirty="0"/>
              <a:t> ISO </a:t>
            </a:r>
            <a:r>
              <a:rPr lang="es-ES" b="1" dirty="0" smtClean="0"/>
              <a:t>16283-2:2016</a:t>
            </a:r>
            <a:endParaRPr lang="es-ES" b="1" dirty="0"/>
          </a:p>
        </p:txBody>
      </p:sp>
      <p:sp>
        <p:nvSpPr>
          <p:cNvPr id="7" name="6 Rectángulo"/>
          <p:cNvSpPr/>
          <p:nvPr/>
        </p:nvSpPr>
        <p:spPr>
          <a:xfrm>
            <a:off x="8292380" y="3640061"/>
            <a:ext cx="2563522" cy="369332"/>
          </a:xfrm>
          <a:prstGeom prst="rect">
            <a:avLst/>
          </a:prstGeom>
        </p:spPr>
        <p:txBody>
          <a:bodyPr wrap="none">
            <a:spAutoFit/>
          </a:bodyPr>
          <a:lstStyle/>
          <a:p>
            <a:r>
              <a:rPr lang="es-ES" dirty="0">
                <a:solidFill>
                  <a:srgbClr val="FF0000"/>
                </a:solidFill>
                <a:latin typeface="Verdana" panose="020B0604030504040204" pitchFamily="34" charset="0"/>
                <a:ea typeface="Verdana" panose="020B0604030504040204" pitchFamily="34" charset="0"/>
                <a:cs typeface="Verdana" panose="020B0604030504040204" pitchFamily="34" charset="0"/>
              </a:rPr>
              <a:t>UNE</a:t>
            </a:r>
            <a:r>
              <a:rPr lang="es-ES" dirty="0">
                <a:solidFill>
                  <a:srgbClr val="FF0000"/>
                </a:solidFill>
              </a:rPr>
              <a:t> EN ISO </a:t>
            </a:r>
            <a:r>
              <a:rPr lang="es-ES" dirty="0" smtClean="0">
                <a:solidFill>
                  <a:srgbClr val="FF0000"/>
                </a:solidFill>
              </a:rPr>
              <a:t>140-7:1999</a:t>
            </a:r>
            <a:endParaRPr lang="es-ES" dirty="0">
              <a:solidFill>
                <a:srgbClr val="FF0000"/>
              </a:solidFill>
            </a:endParaRPr>
          </a:p>
        </p:txBody>
      </p:sp>
      <p:sp>
        <p:nvSpPr>
          <p:cNvPr id="3" name="2 CuadroTexto"/>
          <p:cNvSpPr txBox="1"/>
          <p:nvPr/>
        </p:nvSpPr>
        <p:spPr>
          <a:xfrm>
            <a:off x="9559714" y="1258784"/>
            <a:ext cx="843070" cy="923330"/>
          </a:xfrm>
          <a:prstGeom prst="rect">
            <a:avLst/>
          </a:prstGeom>
          <a:noFill/>
        </p:spPr>
        <p:txBody>
          <a:bodyPr wrap="square" rtlCol="0">
            <a:spAutoFit/>
          </a:bodyPr>
          <a:lstStyle/>
          <a:p>
            <a:r>
              <a:rPr lang="es-ES" dirty="0" smtClean="0">
                <a:latin typeface="Verdana" panose="020B0604030504040204" pitchFamily="34" charset="0"/>
                <a:ea typeface="Verdana" panose="020B0604030504040204" pitchFamily="34" charset="0"/>
                <a:cs typeface="Verdana" panose="020B0604030504040204" pitchFamily="34" charset="0"/>
              </a:rPr>
              <a:t>L2</a:t>
            </a:r>
          </a:p>
          <a:p>
            <a:r>
              <a:rPr lang="es-ES" dirty="0" smtClean="0">
                <a:latin typeface="Verdana" panose="020B0604030504040204" pitchFamily="34" charset="0"/>
                <a:ea typeface="Verdana" panose="020B0604030504040204" pitchFamily="34" charset="0"/>
                <a:cs typeface="Verdana" panose="020B0604030504040204" pitchFamily="34" charset="0"/>
              </a:rPr>
              <a:t>B2</a:t>
            </a:r>
          </a:p>
          <a:p>
            <a:r>
              <a:rPr lang="es-ES" dirty="0" smtClean="0">
                <a:latin typeface="Verdana" panose="020B0604030504040204" pitchFamily="34" charset="0"/>
                <a:ea typeface="Verdana" panose="020B0604030504040204" pitchFamily="34" charset="0"/>
                <a:cs typeface="Verdana" panose="020B0604030504040204" pitchFamily="34" charset="0"/>
              </a:rPr>
              <a:t>T2</a:t>
            </a:r>
            <a:endParaRPr lang="es-ES" dirty="0">
              <a:latin typeface="Verdana" panose="020B0604030504040204" pitchFamily="34" charset="0"/>
              <a:ea typeface="Verdana" panose="020B0604030504040204" pitchFamily="34" charset="0"/>
              <a:cs typeface="Verdana" panose="020B0604030504040204" pitchFamily="34" charset="0"/>
            </a:endParaRPr>
          </a:p>
        </p:txBody>
      </p:sp>
      <p:pic>
        <p:nvPicPr>
          <p:cNvPr id="8" name="Imagen 7"/>
          <p:cNvPicPr>
            <a:picLocks noChangeAspect="1"/>
          </p:cNvPicPr>
          <p:nvPr/>
        </p:nvPicPr>
        <p:blipFill>
          <a:blip r:embed="rId2"/>
          <a:stretch>
            <a:fillRect/>
          </a:stretch>
        </p:blipFill>
        <p:spPr>
          <a:xfrm>
            <a:off x="2379817" y="1009457"/>
            <a:ext cx="2678216" cy="2010031"/>
          </a:xfrm>
          <a:prstGeom prst="rect">
            <a:avLst/>
          </a:prstGeom>
        </p:spPr>
      </p:pic>
      <p:pic>
        <p:nvPicPr>
          <p:cNvPr id="9" name="Imagen 8"/>
          <p:cNvPicPr>
            <a:picLocks noChangeAspect="1"/>
          </p:cNvPicPr>
          <p:nvPr/>
        </p:nvPicPr>
        <p:blipFill>
          <a:blip r:embed="rId3"/>
          <a:stretch>
            <a:fillRect/>
          </a:stretch>
        </p:blipFill>
        <p:spPr>
          <a:xfrm>
            <a:off x="6033278" y="1014743"/>
            <a:ext cx="2675914" cy="2004745"/>
          </a:xfrm>
          <a:prstGeom prst="rect">
            <a:avLst/>
          </a:prstGeom>
        </p:spPr>
      </p:pic>
      <p:pic>
        <p:nvPicPr>
          <p:cNvPr id="11" name="Imagen 10"/>
          <p:cNvPicPr>
            <a:picLocks noChangeAspect="1"/>
          </p:cNvPicPr>
          <p:nvPr/>
        </p:nvPicPr>
        <p:blipFill>
          <a:blip r:embed="rId4"/>
          <a:stretch>
            <a:fillRect/>
          </a:stretch>
        </p:blipFill>
        <p:spPr>
          <a:xfrm>
            <a:off x="3493071" y="3707027"/>
            <a:ext cx="4055586" cy="2239022"/>
          </a:xfrm>
          <a:prstGeom prst="rect">
            <a:avLst/>
          </a:prstGeom>
        </p:spPr>
      </p:pic>
      <p:sp>
        <p:nvSpPr>
          <p:cNvPr id="17" name="7 CuadroTexto"/>
          <p:cNvSpPr txBox="1"/>
          <p:nvPr/>
        </p:nvSpPr>
        <p:spPr>
          <a:xfrm>
            <a:off x="2846089" y="3019488"/>
            <a:ext cx="1745672" cy="338554"/>
          </a:xfrm>
          <a:prstGeom prst="rect">
            <a:avLst/>
          </a:prstGeom>
          <a:noFill/>
        </p:spPr>
        <p:txBody>
          <a:bodyPr wrap="square" rtlCol="0">
            <a:spAutoFit/>
          </a:bodyPr>
          <a:lstStyle/>
          <a:p>
            <a:r>
              <a:rPr lang="es-ES" sz="1600" dirty="0" smtClean="0">
                <a:latin typeface="Verdana" panose="020B0604030504040204" pitchFamily="34" charset="0"/>
                <a:ea typeface="Verdana" panose="020B0604030504040204" pitchFamily="34" charset="0"/>
                <a:cs typeface="Verdana" panose="020B0604030504040204" pitchFamily="34" charset="0"/>
              </a:rPr>
              <a:t>Recinto emisor</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sp>
        <p:nvSpPr>
          <p:cNvPr id="18" name="7 CuadroTexto"/>
          <p:cNvSpPr txBox="1"/>
          <p:nvPr/>
        </p:nvSpPr>
        <p:spPr>
          <a:xfrm>
            <a:off x="6498398" y="3029919"/>
            <a:ext cx="1945385" cy="338554"/>
          </a:xfrm>
          <a:prstGeom prst="rect">
            <a:avLst/>
          </a:prstGeom>
          <a:noFill/>
        </p:spPr>
        <p:txBody>
          <a:bodyPr wrap="square" rtlCol="0">
            <a:spAutoFit/>
          </a:bodyPr>
          <a:lstStyle/>
          <a:p>
            <a:r>
              <a:rPr lang="es-ES" sz="1600" dirty="0" smtClean="0">
                <a:latin typeface="Verdana" panose="020B0604030504040204" pitchFamily="34" charset="0"/>
                <a:ea typeface="Verdana" panose="020B0604030504040204" pitchFamily="34" charset="0"/>
                <a:cs typeface="Verdana" panose="020B0604030504040204" pitchFamily="34" charset="0"/>
              </a:rPr>
              <a:t>Recinto receptor</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pic>
        <p:nvPicPr>
          <p:cNvPr id="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4" name="Imagen 19"/>
          <p:cNvPicPr>
            <a:picLocks noChangeAspect="1"/>
          </p:cNvPicPr>
          <p:nvPr/>
        </p:nvPicPr>
        <p:blipFill>
          <a:blip r:embed="rId6"/>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5812629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0695" y="1176800"/>
            <a:ext cx="6200000" cy="20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1 Título"/>
          <p:cNvSpPr>
            <a:spLocks noGrp="1"/>
          </p:cNvSpPr>
          <p:nvPr>
            <p:ph type="title"/>
          </p:nvPr>
        </p:nvSpPr>
        <p:spPr>
          <a:xfrm>
            <a:off x="1608428" y="0"/>
            <a:ext cx="9997440" cy="961038"/>
          </a:xfrm>
        </p:spPr>
        <p:txBody>
          <a:bodyPr>
            <a:no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Aislamiento </a:t>
            </a:r>
            <a:r>
              <a:rPr lang="es-ES" sz="3600" dirty="0">
                <a:latin typeface="Verdana" panose="020B0604030504040204" pitchFamily="34" charset="0"/>
                <a:ea typeface="Verdana" panose="020B0604030504040204" pitchFamily="34" charset="0"/>
                <a:cs typeface="Verdana" panose="020B0604030504040204" pitchFamily="34" charset="0"/>
              </a:rPr>
              <a:t>a ruido </a:t>
            </a:r>
            <a:r>
              <a:rPr lang="es-ES" sz="3600" dirty="0" smtClean="0">
                <a:latin typeface="Verdana" panose="020B0604030504040204" pitchFamily="34" charset="0"/>
                <a:ea typeface="Verdana" panose="020B0604030504040204" pitchFamily="34" charset="0"/>
                <a:cs typeface="Verdana" panose="020B0604030504040204" pitchFamily="34" charset="0"/>
              </a:rPr>
              <a:t>exterior</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695" y="3372503"/>
            <a:ext cx="4132179" cy="2745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9" name="Imagen 19"/>
          <p:cNvPicPr>
            <a:picLocks noChangeAspect="1"/>
          </p:cNvPicPr>
          <p:nvPr/>
        </p:nvPicPr>
        <p:blipFill>
          <a:blip r:embed="rId5"/>
          <a:stretch>
            <a:fillRect/>
          </a:stretch>
        </p:blipFill>
        <p:spPr>
          <a:xfrm>
            <a:off x="10041879" y="6347420"/>
            <a:ext cx="1007121" cy="490578"/>
          </a:xfrm>
          <a:prstGeom prst="rect">
            <a:avLst/>
          </a:prstGeom>
        </p:spPr>
      </p:pic>
      <p:pic>
        <p:nvPicPr>
          <p:cNvPr id="10" name="Imagen 9"/>
          <p:cNvPicPr>
            <a:picLocks noChangeAspect="1"/>
          </p:cNvPicPr>
          <p:nvPr/>
        </p:nvPicPr>
        <p:blipFill rotWithShape="1">
          <a:blip r:embed="rId6"/>
          <a:srcRect t="10927" b="2765"/>
          <a:stretch/>
        </p:blipFill>
        <p:spPr>
          <a:xfrm>
            <a:off x="1898947" y="3445062"/>
            <a:ext cx="5594817" cy="2716157"/>
          </a:xfrm>
          <a:prstGeom prst="rect">
            <a:avLst/>
          </a:prstGeom>
        </p:spPr>
      </p:pic>
      <p:pic>
        <p:nvPicPr>
          <p:cNvPr id="11" name="Imagen 10"/>
          <p:cNvPicPr>
            <a:picLocks noChangeAspect="1"/>
          </p:cNvPicPr>
          <p:nvPr/>
        </p:nvPicPr>
        <p:blipFill rotWithShape="1">
          <a:blip r:embed="rId7"/>
          <a:srcRect l="82719" t="41579" r="509" b="36659"/>
          <a:stretch/>
        </p:blipFill>
        <p:spPr>
          <a:xfrm>
            <a:off x="8538818" y="940552"/>
            <a:ext cx="3067050" cy="2238375"/>
          </a:xfrm>
          <a:prstGeom prst="rect">
            <a:avLst/>
          </a:prstGeom>
        </p:spPr>
      </p:pic>
    </p:spTree>
    <p:extLst>
      <p:ext uri="{BB962C8B-B14F-4D97-AF65-F5344CB8AC3E}">
        <p14:creationId xmlns:p14="http://schemas.microsoft.com/office/powerpoint/2010/main" val="35509803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14144" y="274638"/>
            <a:ext cx="9997440" cy="634082"/>
          </a:xfrm>
        </p:spPr>
        <p:txBody>
          <a:bodyPr>
            <a:noAutofit/>
          </a:bodyPr>
          <a:lstStyle/>
          <a:p>
            <a:r>
              <a:rPr lang="es-ES" sz="3600" dirty="0">
                <a:latin typeface="Verdana" panose="020B0604030504040204" pitchFamily="34" charset="0"/>
                <a:ea typeface="Verdana" panose="020B0604030504040204" pitchFamily="34" charset="0"/>
                <a:cs typeface="Verdana" panose="020B0604030504040204" pitchFamily="34" charset="0"/>
              </a:rPr>
              <a:t>Aislamiento a ruido </a:t>
            </a:r>
            <a:r>
              <a:rPr lang="es-ES" sz="3600" dirty="0" smtClean="0">
                <a:latin typeface="Verdana" panose="020B0604030504040204" pitchFamily="34" charset="0"/>
                <a:ea typeface="Verdana" panose="020B0604030504040204" pitchFamily="34" charset="0"/>
                <a:cs typeface="Verdana" panose="020B0604030504040204" pitchFamily="34" charset="0"/>
              </a:rPr>
              <a:t>exterior</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sp>
        <p:nvSpPr>
          <p:cNvPr id="6" name="5 Rectángulo"/>
          <p:cNvSpPr/>
          <p:nvPr/>
        </p:nvSpPr>
        <p:spPr>
          <a:xfrm rot="21412732">
            <a:off x="7642471" y="4591552"/>
            <a:ext cx="4189128" cy="369332"/>
          </a:xfrm>
          <a:prstGeom prst="rect">
            <a:avLst/>
          </a:prstGeom>
        </p:spPr>
        <p:txBody>
          <a:bodyPr wrap="square">
            <a:spAutoFit/>
          </a:bodyPr>
          <a:lstStyle/>
          <a:p>
            <a:r>
              <a:rPr lang="es-ES" b="1" dirty="0">
                <a:latin typeface="Verdana" panose="020B0604030504040204" pitchFamily="34" charset="0"/>
                <a:ea typeface="Verdana" panose="020B0604030504040204" pitchFamily="34" charset="0"/>
                <a:cs typeface="Verdana" panose="020B0604030504040204" pitchFamily="34" charset="0"/>
              </a:rPr>
              <a:t>UNE-EN</a:t>
            </a:r>
            <a:r>
              <a:rPr lang="es-ES" b="1" dirty="0"/>
              <a:t> ISO </a:t>
            </a:r>
            <a:r>
              <a:rPr lang="es-ES" b="1" dirty="0" smtClean="0"/>
              <a:t>16283-3:2016</a:t>
            </a:r>
            <a:endParaRPr lang="es-ES" b="1" dirty="0"/>
          </a:p>
        </p:txBody>
      </p:sp>
      <p:sp>
        <p:nvSpPr>
          <p:cNvPr id="7" name="6 Rectángulo"/>
          <p:cNvSpPr/>
          <p:nvPr/>
        </p:nvSpPr>
        <p:spPr>
          <a:xfrm>
            <a:off x="8292380" y="3640061"/>
            <a:ext cx="2563522" cy="369332"/>
          </a:xfrm>
          <a:prstGeom prst="rect">
            <a:avLst/>
          </a:prstGeom>
        </p:spPr>
        <p:txBody>
          <a:bodyPr wrap="none">
            <a:spAutoFit/>
          </a:bodyPr>
          <a:lstStyle/>
          <a:p>
            <a:r>
              <a:rPr lang="es-ES" dirty="0">
                <a:latin typeface="Verdana" panose="020B0604030504040204" pitchFamily="34" charset="0"/>
                <a:ea typeface="Verdana" panose="020B0604030504040204" pitchFamily="34" charset="0"/>
                <a:cs typeface="Verdana" panose="020B0604030504040204" pitchFamily="34" charset="0"/>
              </a:rPr>
              <a:t>UNE</a:t>
            </a:r>
            <a:r>
              <a:rPr lang="es-ES" dirty="0"/>
              <a:t> EN ISO </a:t>
            </a:r>
            <a:r>
              <a:rPr lang="es-ES" dirty="0" smtClean="0"/>
              <a:t>140-5:1999</a:t>
            </a:r>
            <a:endParaRPr lang="es-ES" dirty="0"/>
          </a:p>
        </p:txBody>
      </p:sp>
      <p:sp>
        <p:nvSpPr>
          <p:cNvPr id="3" name="2 CuadroTexto"/>
          <p:cNvSpPr txBox="1"/>
          <p:nvPr/>
        </p:nvSpPr>
        <p:spPr>
          <a:xfrm>
            <a:off x="9559714" y="1258784"/>
            <a:ext cx="1296188" cy="1200329"/>
          </a:xfrm>
          <a:prstGeom prst="rect">
            <a:avLst/>
          </a:prstGeom>
          <a:noFill/>
        </p:spPr>
        <p:txBody>
          <a:bodyPr wrap="square" rtlCol="0">
            <a:spAutoFit/>
          </a:bodyPr>
          <a:lstStyle/>
          <a:p>
            <a:r>
              <a:rPr lang="es-ES" dirty="0" smtClean="0">
                <a:latin typeface="Verdana" panose="020B0604030504040204" pitchFamily="34" charset="0"/>
                <a:ea typeface="Verdana" panose="020B0604030504040204" pitchFamily="34" charset="0"/>
                <a:cs typeface="Verdana" panose="020B0604030504040204" pitchFamily="34" charset="0"/>
              </a:rPr>
              <a:t>L1,2m</a:t>
            </a:r>
          </a:p>
          <a:p>
            <a:r>
              <a:rPr lang="es-ES" dirty="0" smtClean="0">
                <a:latin typeface="Verdana" panose="020B0604030504040204" pitchFamily="34" charset="0"/>
                <a:ea typeface="Verdana" panose="020B0604030504040204" pitchFamily="34" charset="0"/>
                <a:cs typeface="Verdana" panose="020B0604030504040204" pitchFamily="34" charset="0"/>
              </a:rPr>
              <a:t>L2</a:t>
            </a:r>
          </a:p>
          <a:p>
            <a:r>
              <a:rPr lang="es-ES" dirty="0" smtClean="0">
                <a:latin typeface="Verdana" panose="020B0604030504040204" pitchFamily="34" charset="0"/>
                <a:ea typeface="Verdana" panose="020B0604030504040204" pitchFamily="34" charset="0"/>
                <a:cs typeface="Verdana" panose="020B0604030504040204" pitchFamily="34" charset="0"/>
              </a:rPr>
              <a:t>B2</a:t>
            </a:r>
          </a:p>
          <a:p>
            <a:r>
              <a:rPr lang="es-ES" dirty="0" smtClean="0">
                <a:latin typeface="Verdana" panose="020B0604030504040204" pitchFamily="34" charset="0"/>
                <a:ea typeface="Verdana" panose="020B0604030504040204" pitchFamily="34" charset="0"/>
                <a:cs typeface="Verdana" panose="020B0604030504040204" pitchFamily="34" charset="0"/>
              </a:rPr>
              <a:t>T2</a:t>
            </a:r>
            <a:endParaRPr lang="es-ES" dirty="0">
              <a:latin typeface="Verdana" panose="020B0604030504040204" pitchFamily="34" charset="0"/>
              <a:ea typeface="Verdana" panose="020B0604030504040204" pitchFamily="34" charset="0"/>
              <a:cs typeface="Verdana" panose="020B0604030504040204" pitchFamily="34" charset="0"/>
            </a:endParaRPr>
          </a:p>
        </p:txBody>
      </p:sp>
      <p:sp>
        <p:nvSpPr>
          <p:cNvPr id="8" name="7 CuadroTexto"/>
          <p:cNvSpPr txBox="1"/>
          <p:nvPr/>
        </p:nvSpPr>
        <p:spPr>
          <a:xfrm>
            <a:off x="2736603" y="3118001"/>
            <a:ext cx="1745672" cy="338554"/>
          </a:xfrm>
          <a:prstGeom prst="rect">
            <a:avLst/>
          </a:prstGeom>
          <a:noFill/>
        </p:spPr>
        <p:txBody>
          <a:bodyPr wrap="square" rtlCol="0">
            <a:spAutoFit/>
          </a:bodyPr>
          <a:lstStyle/>
          <a:p>
            <a:r>
              <a:rPr lang="es-ES" sz="1600" dirty="0" smtClean="0">
                <a:latin typeface="Verdana" panose="020B0604030504040204" pitchFamily="34" charset="0"/>
                <a:ea typeface="Verdana" panose="020B0604030504040204" pitchFamily="34" charset="0"/>
                <a:cs typeface="Verdana" panose="020B0604030504040204" pitchFamily="34" charset="0"/>
              </a:rPr>
              <a:t>Recinto emisor</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sp>
        <p:nvSpPr>
          <p:cNvPr id="12" name="11 CuadroTexto"/>
          <p:cNvSpPr txBox="1"/>
          <p:nvPr/>
        </p:nvSpPr>
        <p:spPr>
          <a:xfrm>
            <a:off x="6579540" y="3129894"/>
            <a:ext cx="1991650" cy="338554"/>
          </a:xfrm>
          <a:prstGeom prst="rect">
            <a:avLst/>
          </a:prstGeom>
          <a:noFill/>
        </p:spPr>
        <p:txBody>
          <a:bodyPr wrap="square" rtlCol="0">
            <a:spAutoFit/>
          </a:bodyPr>
          <a:lstStyle/>
          <a:p>
            <a:r>
              <a:rPr lang="es-ES" sz="1600" dirty="0" smtClean="0">
                <a:latin typeface="Verdana" panose="020B0604030504040204" pitchFamily="34" charset="0"/>
                <a:ea typeface="Verdana" panose="020B0604030504040204" pitchFamily="34" charset="0"/>
                <a:cs typeface="Verdana" panose="020B0604030504040204" pitchFamily="34" charset="0"/>
              </a:rPr>
              <a:t>Recinto receptor</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pic>
        <p:nvPicPr>
          <p:cNvPr id="1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5" name="Imagen 19"/>
          <p:cNvPicPr>
            <a:picLocks noChangeAspect="1"/>
          </p:cNvPicPr>
          <p:nvPr/>
        </p:nvPicPr>
        <p:blipFill>
          <a:blip r:embed="rId3"/>
          <a:stretch>
            <a:fillRect/>
          </a:stretch>
        </p:blipFill>
        <p:spPr>
          <a:xfrm>
            <a:off x="10041879" y="6347420"/>
            <a:ext cx="1007121" cy="490578"/>
          </a:xfrm>
          <a:prstGeom prst="rect">
            <a:avLst/>
          </a:prstGeom>
        </p:spPr>
      </p:pic>
      <p:grpSp>
        <p:nvGrpSpPr>
          <p:cNvPr id="4" name="Grupo 3"/>
          <p:cNvGrpSpPr/>
          <p:nvPr/>
        </p:nvGrpSpPr>
        <p:grpSpPr>
          <a:xfrm>
            <a:off x="3973920" y="3485877"/>
            <a:ext cx="2748613" cy="3132692"/>
            <a:chOff x="4576762" y="1397635"/>
            <a:chExt cx="3356097" cy="4062730"/>
          </a:xfrm>
        </p:grpSpPr>
        <p:pic>
          <p:nvPicPr>
            <p:cNvPr id="17" name="15 Imagen"/>
            <p:cNvPicPr/>
            <p:nvPr/>
          </p:nvPicPr>
          <p:blipFill rotWithShape="1">
            <a:blip r:embed="rId4"/>
            <a:srcRect l="55889" t="18844" r="10559" b="6391"/>
            <a:stretch/>
          </p:blipFill>
          <p:spPr>
            <a:xfrm>
              <a:off x="4576762" y="1397635"/>
              <a:ext cx="3038475" cy="4062730"/>
            </a:xfrm>
            <a:prstGeom prst="rect">
              <a:avLst/>
            </a:prstGeom>
          </p:spPr>
        </p:pic>
        <p:grpSp>
          <p:nvGrpSpPr>
            <p:cNvPr id="18" name="Grupo 17"/>
            <p:cNvGrpSpPr/>
            <p:nvPr/>
          </p:nvGrpSpPr>
          <p:grpSpPr>
            <a:xfrm>
              <a:off x="5322374" y="2484034"/>
              <a:ext cx="2610485" cy="2444115"/>
              <a:chOff x="0" y="0"/>
              <a:chExt cx="2610485" cy="2444115"/>
            </a:xfrm>
          </p:grpSpPr>
          <p:sp>
            <p:nvSpPr>
              <p:cNvPr id="19" name="2 Rectángulo"/>
              <p:cNvSpPr>
                <a:spLocks/>
              </p:cNvSpPr>
              <p:nvPr/>
            </p:nvSpPr>
            <p:spPr>
              <a:xfrm rot="5400000">
                <a:off x="21907" y="1077278"/>
                <a:ext cx="2444115" cy="289560"/>
              </a:xfrm>
              <a:prstGeom prst="rect">
                <a:avLst/>
              </a:prstGeom>
              <a:solidFill>
                <a:srgbClr val="FF0000">
                  <a:alpha val="16000"/>
                </a:srgbClr>
              </a:solidFill>
              <a:ln w="2540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0" name="3 Y"/>
              <p:cNvSpPr>
                <a:spLocks/>
              </p:cNvSpPr>
              <p:nvPr/>
            </p:nvSpPr>
            <p:spPr>
              <a:xfrm flipV="1">
                <a:off x="2446020" y="1086485"/>
                <a:ext cx="164465" cy="168910"/>
              </a:xfrm>
              <a:prstGeom prst="flowChartSummingJunction">
                <a:avLst/>
              </a:prstGeom>
              <a:solidFill>
                <a:srgbClr val="4F81BD"/>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1" name="4 Multiplicar"/>
              <p:cNvSpPr>
                <a:spLocks/>
              </p:cNvSpPr>
              <p:nvPr/>
            </p:nvSpPr>
            <p:spPr>
              <a:xfrm>
                <a:off x="0" y="772160"/>
                <a:ext cx="220980" cy="21336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2" name="5 Multiplicar"/>
              <p:cNvSpPr>
                <a:spLocks/>
              </p:cNvSpPr>
              <p:nvPr/>
            </p:nvSpPr>
            <p:spPr>
              <a:xfrm flipV="1">
                <a:off x="1597660" y="1646555"/>
                <a:ext cx="200025" cy="16891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3" name="6 Multiplicar"/>
              <p:cNvSpPr>
                <a:spLocks/>
              </p:cNvSpPr>
              <p:nvPr/>
            </p:nvSpPr>
            <p:spPr>
              <a:xfrm flipV="1">
                <a:off x="1692910" y="2047240"/>
                <a:ext cx="200025" cy="16891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4" name="7 Multiplicar"/>
              <p:cNvSpPr>
                <a:spLocks/>
              </p:cNvSpPr>
              <p:nvPr/>
            </p:nvSpPr>
            <p:spPr>
              <a:xfrm flipV="1">
                <a:off x="1664335" y="1156335"/>
                <a:ext cx="200025" cy="16891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5" name="8 Multiplicar"/>
              <p:cNvSpPr>
                <a:spLocks/>
              </p:cNvSpPr>
              <p:nvPr/>
            </p:nvSpPr>
            <p:spPr>
              <a:xfrm flipV="1">
                <a:off x="1664335" y="238125"/>
                <a:ext cx="200025" cy="16891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6" name="9 Multiplicar"/>
              <p:cNvSpPr>
                <a:spLocks/>
              </p:cNvSpPr>
              <p:nvPr/>
            </p:nvSpPr>
            <p:spPr>
              <a:xfrm flipV="1">
                <a:off x="1544320" y="664210"/>
                <a:ext cx="200025" cy="16891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7" name="10 Multiplicar"/>
              <p:cNvSpPr>
                <a:spLocks/>
              </p:cNvSpPr>
              <p:nvPr/>
            </p:nvSpPr>
            <p:spPr>
              <a:xfrm>
                <a:off x="501650" y="1877060"/>
                <a:ext cx="220980" cy="21336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8" name="12 Multiplicar"/>
              <p:cNvSpPr>
                <a:spLocks/>
              </p:cNvSpPr>
              <p:nvPr/>
            </p:nvSpPr>
            <p:spPr>
              <a:xfrm>
                <a:off x="256540" y="212090"/>
                <a:ext cx="220980" cy="21336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29" name="13 Multiplicar"/>
              <p:cNvSpPr>
                <a:spLocks/>
              </p:cNvSpPr>
              <p:nvPr/>
            </p:nvSpPr>
            <p:spPr>
              <a:xfrm>
                <a:off x="139700" y="1351280"/>
                <a:ext cx="220980" cy="21336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sp>
            <p:nvSpPr>
              <p:cNvPr id="30" name="4 Multiplicar"/>
              <p:cNvSpPr>
                <a:spLocks/>
              </p:cNvSpPr>
              <p:nvPr/>
            </p:nvSpPr>
            <p:spPr>
              <a:xfrm>
                <a:off x="438150" y="899795"/>
                <a:ext cx="220980" cy="213360"/>
              </a:xfrm>
              <a:prstGeom prst="mathMultiply">
                <a:avLst/>
              </a:prstGeom>
              <a:solidFill>
                <a:srgbClr val="92D050"/>
              </a:solidFill>
              <a:ln w="127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s-ES"/>
              </a:p>
            </p:txBody>
          </p:sp>
        </p:grpSp>
      </p:grpSp>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8787" y="1187663"/>
            <a:ext cx="2396763" cy="1797572"/>
          </a:xfrm>
          <a:prstGeom prst="rect">
            <a:avLst/>
          </a:prstGeom>
        </p:spPr>
      </p:pic>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70541" y="1187663"/>
            <a:ext cx="3188527" cy="1793547"/>
          </a:xfrm>
          <a:prstGeom prst="rect">
            <a:avLst/>
          </a:prstGeom>
        </p:spPr>
      </p:pic>
    </p:spTree>
    <p:extLst>
      <p:ext uri="{BB962C8B-B14F-4D97-AF65-F5344CB8AC3E}">
        <p14:creationId xmlns:p14="http://schemas.microsoft.com/office/powerpoint/2010/main" val="30288699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914144" y="274638"/>
            <a:ext cx="9997440" cy="961038"/>
          </a:xfrm>
        </p:spPr>
        <p:txBody>
          <a:bodyPr>
            <a:no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Niveles de inmisión instalaciones</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22292" y="1354183"/>
            <a:ext cx="7508004" cy="4779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3455719" y="2398816"/>
            <a:ext cx="7018317" cy="45126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Elipse"/>
          <p:cNvSpPr/>
          <p:nvPr/>
        </p:nvSpPr>
        <p:spPr>
          <a:xfrm>
            <a:off x="8003969" y="5605153"/>
            <a:ext cx="463137" cy="3800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9" name="Imagen 19"/>
          <p:cNvPicPr>
            <a:picLocks noChangeAspect="1"/>
          </p:cNvPicPr>
          <p:nvPr/>
        </p:nvPicPr>
        <p:blipFill>
          <a:blip r:embed="rId4"/>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13284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37052" y="2921330"/>
            <a:ext cx="5962436" cy="17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19"/>
          <p:cNvPicPr>
            <a:picLocks noChangeAspect="1"/>
          </p:cNvPicPr>
          <p:nvPr/>
        </p:nvPicPr>
        <p:blipFill>
          <a:blip r:embed="rId4"/>
          <a:stretch>
            <a:fillRect/>
          </a:stretch>
        </p:blipFill>
        <p:spPr>
          <a:xfrm>
            <a:off x="10041879" y="6347420"/>
            <a:ext cx="1007121" cy="490578"/>
          </a:xfrm>
          <a:prstGeom prst="rect">
            <a:avLst/>
          </a:prstGeom>
        </p:spPr>
      </p:pic>
      <p:sp>
        <p:nvSpPr>
          <p:cNvPr id="3" name="2 CuadroTexto"/>
          <p:cNvSpPr txBox="1"/>
          <p:nvPr/>
        </p:nvSpPr>
        <p:spPr>
          <a:xfrm>
            <a:off x="3491346" y="2117812"/>
            <a:ext cx="1140031" cy="646331"/>
          </a:xfrm>
          <a:prstGeom prst="rect">
            <a:avLst/>
          </a:prstGeom>
          <a:noFill/>
          <a:ln>
            <a:noFill/>
          </a:ln>
        </p:spPr>
        <p:txBody>
          <a:bodyPr wrap="square" rtlCol="0">
            <a:spAutoFit/>
          </a:bodyPr>
          <a:lstStyle/>
          <a:p>
            <a:pPr algn="ctr"/>
            <a:r>
              <a:rPr lang="es-ES" dirty="0" smtClean="0">
                <a:solidFill>
                  <a:srgbClr val="002060"/>
                </a:solidFill>
              </a:rPr>
              <a:t>Nivel evaluado</a:t>
            </a:r>
            <a:endParaRPr lang="es-ES" dirty="0">
              <a:solidFill>
                <a:srgbClr val="002060"/>
              </a:solidFill>
            </a:endParaRPr>
          </a:p>
        </p:txBody>
      </p:sp>
      <p:sp>
        <p:nvSpPr>
          <p:cNvPr id="9" name="8 CuadroTexto"/>
          <p:cNvSpPr txBox="1"/>
          <p:nvPr/>
        </p:nvSpPr>
        <p:spPr>
          <a:xfrm>
            <a:off x="4934770" y="1979313"/>
            <a:ext cx="1671868" cy="923330"/>
          </a:xfrm>
          <a:prstGeom prst="rect">
            <a:avLst/>
          </a:prstGeom>
          <a:noFill/>
          <a:ln w="12700">
            <a:noFill/>
          </a:ln>
        </p:spPr>
        <p:txBody>
          <a:bodyPr wrap="square" rtlCol="0">
            <a:spAutoFit/>
          </a:bodyPr>
          <a:lstStyle/>
          <a:p>
            <a:pPr algn="ctr"/>
            <a:r>
              <a:rPr lang="es-ES" dirty="0" smtClean="0">
                <a:solidFill>
                  <a:srgbClr val="002060"/>
                </a:solidFill>
              </a:rPr>
              <a:t>Nivel medido corregido por ruido de fondo</a:t>
            </a:r>
            <a:endParaRPr lang="es-ES" dirty="0">
              <a:solidFill>
                <a:srgbClr val="002060"/>
              </a:solidFill>
            </a:endParaRPr>
          </a:p>
        </p:txBody>
      </p:sp>
      <p:sp>
        <p:nvSpPr>
          <p:cNvPr id="12" name="11 Rectángulo redondeado"/>
          <p:cNvSpPr/>
          <p:nvPr/>
        </p:nvSpPr>
        <p:spPr>
          <a:xfrm>
            <a:off x="3643745" y="3099460"/>
            <a:ext cx="1223158" cy="843148"/>
          </a:xfrm>
          <a:prstGeom prst="round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Rectángulo redondeado"/>
          <p:cNvSpPr/>
          <p:nvPr/>
        </p:nvSpPr>
        <p:spPr>
          <a:xfrm>
            <a:off x="5147954" y="3099460"/>
            <a:ext cx="1223158" cy="843148"/>
          </a:xfrm>
          <a:prstGeom prst="round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redondeado"/>
          <p:cNvSpPr/>
          <p:nvPr/>
        </p:nvSpPr>
        <p:spPr>
          <a:xfrm>
            <a:off x="6614556" y="3099460"/>
            <a:ext cx="617518" cy="843148"/>
          </a:xfrm>
          <a:prstGeom prst="round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redondeado"/>
          <p:cNvSpPr/>
          <p:nvPr/>
        </p:nvSpPr>
        <p:spPr>
          <a:xfrm>
            <a:off x="7505205" y="3063834"/>
            <a:ext cx="629392" cy="843148"/>
          </a:xfrm>
          <a:prstGeom prst="round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Rectángulo redondeado"/>
          <p:cNvSpPr/>
          <p:nvPr/>
        </p:nvSpPr>
        <p:spPr>
          <a:xfrm>
            <a:off x="8585860" y="3063834"/>
            <a:ext cx="593766" cy="843148"/>
          </a:xfrm>
          <a:prstGeom prst="round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p:cNvSpPr/>
          <p:nvPr/>
        </p:nvSpPr>
        <p:spPr>
          <a:xfrm>
            <a:off x="5898717" y="4553588"/>
            <a:ext cx="2049196" cy="923330"/>
          </a:xfrm>
          <a:prstGeom prst="rect">
            <a:avLst/>
          </a:prstGeom>
        </p:spPr>
        <p:txBody>
          <a:bodyPr wrap="square">
            <a:spAutoFit/>
          </a:bodyPr>
          <a:lstStyle/>
          <a:p>
            <a:pPr algn="ctr"/>
            <a:r>
              <a:rPr lang="es-ES" dirty="0" smtClean="0">
                <a:solidFill>
                  <a:srgbClr val="FF0000"/>
                </a:solidFill>
              </a:rPr>
              <a:t>Corrección debida a componentes tonales</a:t>
            </a:r>
            <a:endParaRPr lang="es-ES" dirty="0"/>
          </a:p>
        </p:txBody>
      </p:sp>
      <p:sp>
        <p:nvSpPr>
          <p:cNvPr id="19" name="18 Rectángulo"/>
          <p:cNvSpPr/>
          <p:nvPr/>
        </p:nvSpPr>
        <p:spPr>
          <a:xfrm>
            <a:off x="6875814" y="1702314"/>
            <a:ext cx="2049196" cy="923330"/>
          </a:xfrm>
          <a:prstGeom prst="rect">
            <a:avLst/>
          </a:prstGeom>
        </p:spPr>
        <p:txBody>
          <a:bodyPr wrap="square">
            <a:spAutoFit/>
          </a:bodyPr>
          <a:lstStyle/>
          <a:p>
            <a:pPr algn="ctr"/>
            <a:r>
              <a:rPr lang="es-ES" dirty="0" smtClean="0">
                <a:solidFill>
                  <a:srgbClr val="FF0000"/>
                </a:solidFill>
              </a:rPr>
              <a:t>Corrección debida a componentes de baja frecuencia</a:t>
            </a:r>
            <a:endParaRPr lang="es-ES" dirty="0"/>
          </a:p>
        </p:txBody>
      </p:sp>
      <p:sp>
        <p:nvSpPr>
          <p:cNvPr id="20" name="19 Rectángulo"/>
          <p:cNvSpPr/>
          <p:nvPr/>
        </p:nvSpPr>
        <p:spPr>
          <a:xfrm>
            <a:off x="8468456" y="4538075"/>
            <a:ext cx="2049196" cy="923330"/>
          </a:xfrm>
          <a:prstGeom prst="rect">
            <a:avLst/>
          </a:prstGeom>
        </p:spPr>
        <p:txBody>
          <a:bodyPr wrap="square">
            <a:spAutoFit/>
          </a:bodyPr>
          <a:lstStyle/>
          <a:p>
            <a:pPr algn="ctr"/>
            <a:r>
              <a:rPr lang="es-ES" dirty="0" smtClean="0">
                <a:solidFill>
                  <a:srgbClr val="FF0000"/>
                </a:solidFill>
              </a:rPr>
              <a:t>Corrección debida a componentes impulsivas</a:t>
            </a:r>
            <a:endParaRPr lang="es-ES" dirty="0"/>
          </a:p>
        </p:txBody>
      </p:sp>
      <p:cxnSp>
        <p:nvCxnSpPr>
          <p:cNvPr id="21" name="20 Conector recto de flecha"/>
          <p:cNvCxnSpPr>
            <a:stCxn id="3" idx="2"/>
          </p:cNvCxnSpPr>
          <p:nvPr/>
        </p:nvCxnSpPr>
        <p:spPr>
          <a:xfrm flipH="1">
            <a:off x="4061361" y="2764143"/>
            <a:ext cx="1" cy="281004"/>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a:off x="5745679" y="2849756"/>
            <a:ext cx="0" cy="196817"/>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p:nvPr/>
        </p:nvCxnSpPr>
        <p:spPr>
          <a:xfrm flipV="1">
            <a:off x="6875814" y="4073237"/>
            <a:ext cx="1" cy="4648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a:off x="7823222" y="2601708"/>
            <a:ext cx="1" cy="39492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27 Conector recto de flecha"/>
          <p:cNvCxnSpPr/>
          <p:nvPr/>
        </p:nvCxnSpPr>
        <p:spPr>
          <a:xfrm flipV="1">
            <a:off x="8925010" y="4103455"/>
            <a:ext cx="1" cy="4648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1 Título"/>
          <p:cNvSpPr>
            <a:spLocks noGrp="1"/>
          </p:cNvSpPr>
          <p:nvPr>
            <p:ph type="title"/>
          </p:nvPr>
        </p:nvSpPr>
        <p:spPr/>
        <p:txBody>
          <a:bodyPr>
            <a:no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Niveles de inmisión instalaciones</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297551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Puertas de garaje</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6" name="Marcador de contenid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66125" y="1303476"/>
            <a:ext cx="2494823" cy="2494823"/>
          </a:xfr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8176" y="3970852"/>
            <a:ext cx="2182779" cy="2182779"/>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6240" y="4421494"/>
            <a:ext cx="1611158" cy="1611158"/>
          </a:xfrm>
          <a:prstGeom prst="rect">
            <a:avLst/>
          </a:prstGeom>
        </p:spPr>
      </p:pic>
      <p:pic>
        <p:nvPicPr>
          <p:cNvPr id="11" name="Imagen 10"/>
          <p:cNvPicPr>
            <a:picLocks noChangeAspect="1"/>
          </p:cNvPicPr>
          <p:nvPr/>
        </p:nvPicPr>
        <p:blipFill>
          <a:blip r:embed="rId5"/>
          <a:stretch>
            <a:fillRect/>
          </a:stretch>
        </p:blipFill>
        <p:spPr>
          <a:xfrm>
            <a:off x="6574180" y="930875"/>
            <a:ext cx="5532696" cy="51017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Imagen 2"/>
          <p:cNvPicPr>
            <a:picLocks noChangeAspect="1"/>
          </p:cNvPicPr>
          <p:nvPr/>
        </p:nvPicPr>
        <p:blipFill>
          <a:blip r:embed="rId6"/>
          <a:stretch>
            <a:fillRect/>
          </a:stretch>
        </p:blipFill>
        <p:spPr>
          <a:xfrm>
            <a:off x="4456240" y="1499693"/>
            <a:ext cx="2017945" cy="1760014"/>
          </a:xfrm>
          <a:prstGeom prst="rect">
            <a:avLst/>
          </a:prstGeom>
        </p:spPr>
      </p:pic>
      <p:pic>
        <p:nvPicPr>
          <p:cNvPr id="9"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2" name="Imagen 19"/>
          <p:cNvPicPr>
            <a:picLocks noChangeAspect="1"/>
          </p:cNvPicPr>
          <p:nvPr/>
        </p:nvPicPr>
        <p:blipFill>
          <a:blip r:embed="rId8"/>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5151919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1047" y="580824"/>
            <a:ext cx="4106646" cy="1143000"/>
          </a:xfrm>
        </p:spPr>
        <p:txBody>
          <a:bodyPr>
            <a:normAutofit/>
          </a:bodyPr>
          <a:lstStyle/>
          <a:p>
            <a:r>
              <a:rPr lang="es-ES" sz="3200" dirty="0" smtClean="0">
                <a:latin typeface="Verdana" panose="020B0604030504040204" pitchFamily="34" charset="0"/>
                <a:ea typeface="Verdana" panose="020B0604030504040204" pitchFamily="34" charset="0"/>
                <a:cs typeface="Verdana" panose="020B0604030504040204" pitchFamily="34" charset="0"/>
              </a:rPr>
              <a:t>Grupo de presión</a:t>
            </a:r>
            <a:endParaRPr lang="es-ES" sz="3200" dirty="0">
              <a:latin typeface="Verdana" panose="020B0604030504040204" pitchFamily="34" charset="0"/>
              <a:ea typeface="Verdana" panose="020B0604030504040204" pitchFamily="34" charset="0"/>
              <a:cs typeface="Verdana" panose="020B0604030504040204" pitchFamily="34" charset="0"/>
            </a:endParaRPr>
          </a:p>
        </p:txBody>
      </p:sp>
      <p:pic>
        <p:nvPicPr>
          <p:cNvPr id="6" name="Marcador de contenid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988968" y="415101"/>
            <a:ext cx="2654643" cy="2654643"/>
          </a:xfrm>
        </p:spPr>
      </p:pic>
      <p:pic>
        <p:nvPicPr>
          <p:cNvPr id="7" name="Imagen 6"/>
          <p:cNvPicPr>
            <a:picLocks noChangeAspect="1"/>
          </p:cNvPicPr>
          <p:nvPr/>
        </p:nvPicPr>
        <p:blipFill>
          <a:blip r:embed="rId3"/>
          <a:stretch>
            <a:fillRect/>
          </a:stretch>
        </p:blipFill>
        <p:spPr>
          <a:xfrm>
            <a:off x="8815400" y="377904"/>
            <a:ext cx="2691840" cy="2691840"/>
          </a:xfrm>
          <a:prstGeom prst="rect">
            <a:avLst/>
          </a:prstGeom>
        </p:spPr>
      </p:pic>
      <p:sp>
        <p:nvSpPr>
          <p:cNvPr id="8" name="Título 1"/>
          <p:cNvSpPr txBox="1">
            <a:spLocks/>
          </p:cNvSpPr>
          <p:nvPr/>
        </p:nvSpPr>
        <p:spPr>
          <a:xfrm>
            <a:off x="1391047" y="3069744"/>
            <a:ext cx="3834096" cy="202477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s-ES" sz="3200" dirty="0" smtClean="0">
                <a:latin typeface="Verdana" panose="020B0604030504040204" pitchFamily="34" charset="0"/>
                <a:ea typeface="Verdana" panose="020B0604030504040204" pitchFamily="34" charset="0"/>
                <a:cs typeface="Verdana" panose="020B0604030504040204" pitchFamily="34" charset="0"/>
              </a:rPr>
              <a:t>Calefacción y ACS centralizada</a:t>
            </a:r>
            <a:endParaRPr lang="es-ES" sz="3200" dirty="0">
              <a:latin typeface="Verdana" panose="020B0604030504040204" pitchFamily="34" charset="0"/>
              <a:ea typeface="Verdana" panose="020B0604030504040204" pitchFamily="34" charset="0"/>
              <a:cs typeface="Verdana" panose="020B0604030504040204" pitchFamily="34" charset="0"/>
            </a:endParaRPr>
          </a:p>
        </p:txBody>
      </p:sp>
      <p:pic>
        <p:nvPicPr>
          <p:cNvPr id="9" name="Marcador de contenido 10"/>
          <p:cNvPicPr>
            <a:picLocks noChangeAspect="1"/>
          </p:cNvPicPr>
          <p:nvPr/>
        </p:nvPicPr>
        <p:blipFill>
          <a:blip r:embed="rId4"/>
          <a:stretch>
            <a:fillRect/>
          </a:stretch>
        </p:blipFill>
        <p:spPr>
          <a:xfrm>
            <a:off x="4999512" y="3160543"/>
            <a:ext cx="2336788" cy="2584759"/>
          </a:xfrm>
          <a:prstGeom prst="rect">
            <a:avLst/>
          </a:prstGeom>
        </p:spPr>
      </p:pic>
      <p:pic>
        <p:nvPicPr>
          <p:cNvPr id="10" name="Imagen 7"/>
          <p:cNvPicPr>
            <a:picLocks noChangeAspect="1"/>
          </p:cNvPicPr>
          <p:nvPr/>
        </p:nvPicPr>
        <p:blipFill>
          <a:blip r:embed="rId5"/>
          <a:stretch>
            <a:fillRect/>
          </a:stretch>
        </p:blipFill>
        <p:spPr>
          <a:xfrm>
            <a:off x="7443178" y="3471784"/>
            <a:ext cx="2067341" cy="1962276"/>
          </a:xfrm>
          <a:prstGeom prst="rect">
            <a:avLst/>
          </a:prstGeom>
        </p:spPr>
      </p:pic>
      <p:pic>
        <p:nvPicPr>
          <p:cNvPr id="11" name="Imagen 8"/>
          <p:cNvPicPr>
            <a:picLocks noChangeAspect="1"/>
          </p:cNvPicPr>
          <p:nvPr/>
        </p:nvPicPr>
        <p:blipFill>
          <a:blip r:embed="rId6"/>
          <a:stretch>
            <a:fillRect/>
          </a:stretch>
        </p:blipFill>
        <p:spPr>
          <a:xfrm>
            <a:off x="9647632" y="3471784"/>
            <a:ext cx="2200930" cy="1962276"/>
          </a:xfrm>
          <a:prstGeom prst="rect">
            <a:avLst/>
          </a:prstGeom>
        </p:spPr>
      </p:pic>
      <p:pic>
        <p:nvPicPr>
          <p:cNvPr id="12"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4" name="Imagen 19"/>
          <p:cNvPicPr>
            <a:picLocks noChangeAspect="1"/>
          </p:cNvPicPr>
          <p:nvPr/>
        </p:nvPicPr>
        <p:blipFill>
          <a:blip r:embed="rId8"/>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3772589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Ascensores</a:t>
            </a:r>
            <a:br>
              <a:rPr lang="es-ES" sz="3600" dirty="0" smtClean="0">
                <a:latin typeface="Verdana" panose="020B0604030504040204" pitchFamily="34" charset="0"/>
                <a:ea typeface="Verdana" panose="020B0604030504040204" pitchFamily="34" charset="0"/>
                <a:cs typeface="Verdana" panose="020B0604030504040204" pitchFamily="34" charset="0"/>
              </a:rPr>
            </a:b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13" name="Marcador de contenido 12"/>
          <p:cNvPicPr>
            <a:picLocks noGrp="1" noChangeAspect="1"/>
          </p:cNvPicPr>
          <p:nvPr>
            <p:ph sz="half" idx="1"/>
          </p:nvPr>
        </p:nvPicPr>
        <p:blipFill rotWithShape="1">
          <a:blip r:embed="rId2"/>
          <a:srcRect t="2653" b="2252"/>
          <a:stretch/>
        </p:blipFill>
        <p:spPr>
          <a:xfrm>
            <a:off x="4195684" y="3441288"/>
            <a:ext cx="2343327" cy="1668321"/>
          </a:xfrm>
          <a:prstGeom prst="rect">
            <a:avLst/>
          </a:prstGeom>
        </p:spPr>
      </p:pic>
      <p:pic>
        <p:nvPicPr>
          <p:cNvPr id="10" name="Imagen 9"/>
          <p:cNvPicPr>
            <a:picLocks noChangeAspect="1"/>
          </p:cNvPicPr>
          <p:nvPr/>
        </p:nvPicPr>
        <p:blipFill>
          <a:blip r:embed="rId3"/>
          <a:stretch>
            <a:fillRect/>
          </a:stretch>
        </p:blipFill>
        <p:spPr>
          <a:xfrm>
            <a:off x="1455551" y="3165301"/>
            <a:ext cx="2687331" cy="1880465"/>
          </a:xfrm>
          <a:prstGeom prst="rect">
            <a:avLst/>
          </a:prstGeom>
          <a:ln w="19050">
            <a:solidFill>
              <a:schemeClr val="tx1"/>
            </a:solidFill>
          </a:ln>
        </p:spPr>
      </p:pic>
      <p:pic>
        <p:nvPicPr>
          <p:cNvPr id="14" name="Marcador de contenido 13"/>
          <p:cNvPicPr>
            <a:picLocks noGrp="1" noChangeAspect="1"/>
          </p:cNvPicPr>
          <p:nvPr>
            <p:ph sz="half" idx="2"/>
          </p:nvPr>
        </p:nvPicPr>
        <p:blipFill>
          <a:blip r:embed="rId4"/>
          <a:stretch>
            <a:fillRect/>
          </a:stretch>
        </p:blipFill>
        <p:spPr>
          <a:xfrm>
            <a:off x="6518415" y="650789"/>
            <a:ext cx="5479604" cy="4587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Imagen 2"/>
          <p:cNvPicPr>
            <a:picLocks noChangeAspect="1"/>
          </p:cNvPicPr>
          <p:nvPr/>
        </p:nvPicPr>
        <p:blipFill>
          <a:blip r:embed="rId5"/>
          <a:stretch>
            <a:fillRect/>
          </a:stretch>
        </p:blipFill>
        <p:spPr>
          <a:xfrm>
            <a:off x="1476704" y="1017616"/>
            <a:ext cx="4936107" cy="1680376"/>
          </a:xfrm>
          <a:prstGeom prst="rect">
            <a:avLst/>
          </a:prstGeom>
          <a:ln w="19050">
            <a:solidFill>
              <a:schemeClr val="tx1"/>
            </a:solidFill>
          </a:ln>
        </p:spPr>
      </p:pic>
      <p:pic>
        <p:nvPicPr>
          <p:cNvPr id="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1" name="Imagen 19"/>
          <p:cNvPicPr>
            <a:picLocks noChangeAspect="1"/>
          </p:cNvPicPr>
          <p:nvPr/>
        </p:nvPicPr>
        <p:blipFill>
          <a:blip r:embed="rId7"/>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7136416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Ventilación forzada</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pic>
        <p:nvPicPr>
          <p:cNvPr id="7" name="Marcador de contenido 6"/>
          <p:cNvPicPr>
            <a:picLocks noGrp="1" noChangeAspect="1"/>
          </p:cNvPicPr>
          <p:nvPr>
            <p:ph sz="half" idx="1"/>
          </p:nvPr>
        </p:nvPicPr>
        <p:blipFill>
          <a:blip r:embed="rId2"/>
          <a:stretch>
            <a:fillRect/>
          </a:stretch>
        </p:blipFill>
        <p:spPr>
          <a:xfrm>
            <a:off x="2650918" y="1920769"/>
            <a:ext cx="2481375" cy="3870534"/>
          </a:xfrm>
          <a:prstGeom prst="rect">
            <a:avLst/>
          </a:prstGeom>
        </p:spPr>
      </p:pic>
      <p:pic>
        <p:nvPicPr>
          <p:cNvPr id="3" name="Marcador de contenido 2"/>
          <p:cNvPicPr>
            <a:picLocks noGrp="1" noChangeAspect="1"/>
          </p:cNvPicPr>
          <p:nvPr>
            <p:ph sz="half" idx="2"/>
          </p:nvPr>
        </p:nvPicPr>
        <p:blipFill>
          <a:blip r:embed="rId3"/>
          <a:stretch>
            <a:fillRect/>
          </a:stretch>
        </p:blipFill>
        <p:spPr>
          <a:xfrm>
            <a:off x="5773823" y="1920769"/>
            <a:ext cx="5634735" cy="3791597"/>
          </a:xfrm>
          <a:prstGeom prst="rect">
            <a:avLst/>
          </a:prstGeom>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9" name="Imagen 19"/>
          <p:cNvPicPr>
            <a:picLocks noChangeAspect="1"/>
          </p:cNvPicPr>
          <p:nvPr/>
        </p:nvPicPr>
        <p:blipFill>
          <a:blip r:embed="rId5"/>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30332853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600" dirty="0" smtClean="0">
                <a:latin typeface="Verdana" panose="020B0604030504040204" pitchFamily="34" charset="0"/>
                <a:ea typeface="Verdana" panose="020B0604030504040204" pitchFamily="34" charset="0"/>
                <a:cs typeface="Verdana" panose="020B0604030504040204" pitchFamily="34" charset="0"/>
              </a:rPr>
              <a:t>Extracción de humos en garajes</a:t>
            </a:r>
            <a:endParaRPr lang="es-ES" sz="3600" dirty="0">
              <a:latin typeface="Verdana" panose="020B0604030504040204" pitchFamily="34" charset="0"/>
              <a:ea typeface="Verdana" panose="020B0604030504040204" pitchFamily="34" charset="0"/>
              <a:cs typeface="Verdana" panose="020B0604030504040204" pitchFamily="34" charset="0"/>
            </a:endParaRPr>
          </a:p>
        </p:txBody>
      </p:sp>
      <p:sp>
        <p:nvSpPr>
          <p:cNvPr id="11" name="Marcador de contenido 10"/>
          <p:cNvSpPr>
            <a:spLocks noGrp="1"/>
          </p:cNvSpPr>
          <p:nvPr>
            <p:ph idx="1"/>
          </p:nvPr>
        </p:nvSpPr>
        <p:spPr/>
        <p:txBody>
          <a:bodyPr/>
          <a:lstStyle/>
          <a:p>
            <a:endParaRPr lang="es-ES" dirty="0"/>
          </a:p>
        </p:txBody>
      </p:sp>
      <p:pic>
        <p:nvPicPr>
          <p:cNvPr id="4" name="Imagen 3"/>
          <p:cNvPicPr>
            <a:picLocks noChangeAspect="1"/>
          </p:cNvPicPr>
          <p:nvPr/>
        </p:nvPicPr>
        <p:blipFill>
          <a:blip r:embed="rId2"/>
          <a:stretch>
            <a:fillRect/>
          </a:stretch>
        </p:blipFill>
        <p:spPr>
          <a:xfrm>
            <a:off x="2713514" y="1753748"/>
            <a:ext cx="1273599" cy="1643630"/>
          </a:xfrm>
          <a:prstGeom prst="rect">
            <a:avLst/>
          </a:prstGeom>
        </p:spPr>
      </p:pic>
      <p:pic>
        <p:nvPicPr>
          <p:cNvPr id="7" name="Imagen 6"/>
          <p:cNvPicPr>
            <a:picLocks noChangeAspect="1"/>
          </p:cNvPicPr>
          <p:nvPr/>
        </p:nvPicPr>
        <p:blipFill>
          <a:blip r:embed="rId3"/>
          <a:stretch>
            <a:fillRect/>
          </a:stretch>
        </p:blipFill>
        <p:spPr>
          <a:xfrm>
            <a:off x="7049204" y="1595716"/>
            <a:ext cx="2601796" cy="1962568"/>
          </a:xfrm>
          <a:prstGeom prst="rect">
            <a:avLst/>
          </a:prstGeom>
        </p:spPr>
      </p:pic>
      <p:pic>
        <p:nvPicPr>
          <p:cNvPr id="8" name="Imagen 7"/>
          <p:cNvPicPr>
            <a:picLocks noChangeAspect="1"/>
          </p:cNvPicPr>
          <p:nvPr/>
        </p:nvPicPr>
        <p:blipFill>
          <a:blip r:embed="rId4"/>
          <a:stretch>
            <a:fillRect/>
          </a:stretch>
        </p:blipFill>
        <p:spPr>
          <a:xfrm>
            <a:off x="4203086" y="1592842"/>
            <a:ext cx="2630145" cy="1965442"/>
          </a:xfrm>
          <a:prstGeom prst="rect">
            <a:avLst/>
          </a:prstGeom>
        </p:spPr>
      </p:pic>
      <p:pic>
        <p:nvPicPr>
          <p:cNvPr id="9" name="Imagen 8"/>
          <p:cNvPicPr>
            <a:picLocks noChangeAspect="1"/>
          </p:cNvPicPr>
          <p:nvPr/>
        </p:nvPicPr>
        <p:blipFill>
          <a:blip r:embed="rId5"/>
          <a:stretch>
            <a:fillRect/>
          </a:stretch>
        </p:blipFill>
        <p:spPr>
          <a:xfrm>
            <a:off x="2841988" y="3669414"/>
            <a:ext cx="6227871" cy="2636136"/>
          </a:xfrm>
          <a:prstGeom prst="rect">
            <a:avLst/>
          </a:prstGeom>
        </p:spPr>
      </p:pic>
      <p:pic>
        <p:nvPicPr>
          <p:cNvPr id="1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13" name="Imagen 19"/>
          <p:cNvPicPr>
            <a:picLocks noChangeAspect="1"/>
          </p:cNvPicPr>
          <p:nvPr/>
        </p:nvPicPr>
        <p:blipFill>
          <a:blip r:embed="rId7"/>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3904030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Marcador de contenido"/>
          <p:cNvSpPr txBox="1">
            <a:spLocks/>
          </p:cNvSpPr>
          <p:nvPr/>
        </p:nvSpPr>
        <p:spPr>
          <a:xfrm>
            <a:off x="1914144" y="846161"/>
            <a:ext cx="9997440" cy="5402239"/>
          </a:xfrm>
          <a:prstGeom prst="rect">
            <a:avLst/>
          </a:prstGeom>
        </p:spPr>
        <p:txBody>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endParaRPr lang="es-ES" sz="4400" dirty="0" smtClean="0">
              <a:latin typeface="Verdana" panose="020B0604030504040204" pitchFamily="34" charset="0"/>
              <a:ea typeface="Verdana" panose="020B0604030504040204" pitchFamily="34" charset="0"/>
              <a:cs typeface="Verdana" panose="020B0604030504040204" pitchFamily="34" charset="0"/>
            </a:endParaRPr>
          </a:p>
          <a:p>
            <a:pPr algn="ctr"/>
            <a:endParaRPr lang="es-ES" sz="4400" dirty="0" smtClean="0">
              <a:latin typeface="Verdana" panose="020B0604030504040204" pitchFamily="34" charset="0"/>
              <a:ea typeface="Verdana" panose="020B0604030504040204" pitchFamily="34" charset="0"/>
              <a:cs typeface="Verdana" panose="020B0604030504040204" pitchFamily="34" charset="0"/>
            </a:endParaRPr>
          </a:p>
          <a:p>
            <a:pPr marL="82296" indent="0">
              <a:buFont typeface="Wingdings 2"/>
              <a:buNone/>
            </a:pPr>
            <a:r>
              <a:rPr lang="es-ES" sz="4400" b="1"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INFORME DE MEDICIÓN</a:t>
            </a:r>
          </a:p>
          <a:p>
            <a:pPr marL="82296" indent="0">
              <a:buFont typeface="Wingdings 2"/>
              <a:buNone/>
            </a:pPr>
            <a:r>
              <a:rPr lang="es-ES" sz="2000" dirty="0" smtClean="0">
                <a:latin typeface="Verdana" panose="020B0604030504040204" pitchFamily="34" charset="0"/>
                <a:ea typeface="Verdana" panose="020B0604030504040204" pitchFamily="34" charset="0"/>
                <a:cs typeface="Verdana" panose="020B0604030504040204" pitchFamily="34" charset="0"/>
              </a:rPr>
              <a:t>				</a:t>
            </a:r>
          </a:p>
          <a:p>
            <a:pPr marL="1698625" indent="-261938">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Consideraciones generales</a:t>
            </a:r>
          </a:p>
          <a:p>
            <a:pPr marL="1698625" indent="-261938">
              <a:buFont typeface="Wingdings" panose="05000000000000000000" pitchFamily="2" charset="2"/>
              <a:buChar char="q"/>
            </a:pPr>
            <a:r>
              <a:rPr lang="es-ES" sz="2000" dirty="0" smtClean="0">
                <a:latin typeface="Verdana" panose="020B0604030504040204" pitchFamily="34" charset="0"/>
                <a:ea typeface="Verdana" panose="020B0604030504040204" pitchFamily="34" charset="0"/>
                <a:cs typeface="Verdana" panose="020B0604030504040204" pitchFamily="34" charset="0"/>
              </a:rPr>
              <a:t>Ejemplos</a:t>
            </a:r>
          </a:p>
          <a:p>
            <a:pPr lvl="1"/>
            <a:endParaRPr lang="es-ES" sz="2000" dirty="0" smtClean="0">
              <a:latin typeface="Verdana" panose="020B0604030504040204" pitchFamily="34" charset="0"/>
              <a:ea typeface="Verdana" panose="020B0604030504040204" pitchFamily="34" charset="0"/>
              <a:cs typeface="Verdana" panose="020B0604030504040204" pitchFamily="34" charset="0"/>
            </a:endParaRPr>
          </a:p>
          <a:p>
            <a:endParaRPr lang="es-ES" dirty="0"/>
          </a:p>
        </p:txBody>
      </p:sp>
      <p:pic>
        <p:nvPicPr>
          <p:cNvPr id="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9" name="Imagen 19"/>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4693415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14144" y="88371"/>
            <a:ext cx="9997440" cy="1143000"/>
          </a:xfrm>
        </p:spPr>
        <p:txBody>
          <a:bodyPr>
            <a:normAutofit/>
          </a:bodyPr>
          <a:lstStyle/>
          <a:p>
            <a:r>
              <a:rPr lang="es-ES" sz="3600" dirty="0" smtClean="0">
                <a:effectLst/>
                <a:latin typeface="Verdana" panose="020B0604030504040204" pitchFamily="34" charset="0"/>
                <a:ea typeface="Verdana" panose="020B0604030504040204" pitchFamily="34" charset="0"/>
                <a:cs typeface="Verdana" panose="020B0604030504040204" pitchFamily="34" charset="0"/>
              </a:rPr>
              <a:t>Consideraciones generales</a:t>
            </a:r>
            <a:endParaRPr lang="es-ES" sz="3600" dirty="0">
              <a:effectLst/>
              <a:latin typeface="Verdana" panose="020B0604030504040204" pitchFamily="34" charset="0"/>
              <a:ea typeface="Verdana" panose="020B0604030504040204" pitchFamily="34" charset="0"/>
              <a:cs typeface="Verdana" panose="020B0604030504040204" pitchFamily="34" charset="0"/>
            </a:endParaRPr>
          </a:p>
        </p:txBody>
      </p:sp>
      <p:sp>
        <p:nvSpPr>
          <p:cNvPr id="3" name="2 Marcador de contenido"/>
          <p:cNvSpPr>
            <a:spLocks noGrp="1"/>
          </p:cNvSpPr>
          <p:nvPr>
            <p:ph idx="1"/>
          </p:nvPr>
        </p:nvSpPr>
        <p:spPr/>
        <p:txBody>
          <a:bodyPr>
            <a:normAutofit fontScale="92500"/>
          </a:bodyPr>
          <a:lstStyle/>
          <a:p>
            <a:r>
              <a:rPr lang="es-ES" sz="2600" dirty="0" smtClean="0">
                <a:latin typeface="Verdana" panose="020B0604030504040204" pitchFamily="34" charset="0"/>
                <a:ea typeface="Verdana" panose="020B0604030504040204" pitchFamily="34" charset="0"/>
                <a:cs typeface="Verdana" panose="020B0604030504040204" pitchFamily="34" charset="0"/>
              </a:rPr>
              <a:t>Nombre del organismo ha llevado a cabo las mediciones.</a:t>
            </a:r>
          </a:p>
          <a:p>
            <a:r>
              <a:rPr lang="es-ES" sz="2600" dirty="0" smtClean="0">
                <a:latin typeface="Verdana" panose="020B0604030504040204" pitchFamily="34" charset="0"/>
                <a:ea typeface="Verdana" panose="020B0604030504040204" pitchFamily="34" charset="0"/>
                <a:cs typeface="Verdana" panose="020B0604030504040204" pitchFamily="34" charset="0"/>
              </a:rPr>
              <a:t>Nombre y dirección del organismo o persona que ha ordenado el ensayo.</a:t>
            </a:r>
          </a:p>
          <a:p>
            <a:r>
              <a:rPr lang="es-ES" sz="2600" dirty="0" smtClean="0">
                <a:latin typeface="Verdana" panose="020B0604030504040204" pitchFamily="34" charset="0"/>
                <a:ea typeface="Verdana" panose="020B0604030504040204" pitchFamily="34" charset="0"/>
                <a:cs typeface="Verdana" panose="020B0604030504040204" pitchFamily="34" charset="0"/>
              </a:rPr>
              <a:t>Fecha de ensayo</a:t>
            </a:r>
          </a:p>
          <a:p>
            <a:r>
              <a:rPr lang="es-ES" sz="2600" dirty="0">
                <a:latin typeface="Verdana" panose="020B0604030504040204" pitchFamily="34" charset="0"/>
                <a:ea typeface="Verdana" panose="020B0604030504040204" pitchFamily="34" charset="0"/>
                <a:cs typeface="Verdana" panose="020B0604030504040204" pitchFamily="34" charset="0"/>
              </a:rPr>
              <a:t>Referencia a la normativa </a:t>
            </a:r>
            <a:r>
              <a:rPr lang="es-ES" sz="2600" dirty="0" smtClean="0">
                <a:latin typeface="Verdana" panose="020B0604030504040204" pitchFamily="34" charset="0"/>
                <a:ea typeface="Verdana" panose="020B0604030504040204" pitchFamily="34" charset="0"/>
                <a:cs typeface="Verdana" panose="020B0604030504040204" pitchFamily="34" charset="0"/>
              </a:rPr>
              <a:t>y variación si la hubiera.</a:t>
            </a:r>
          </a:p>
          <a:p>
            <a:r>
              <a:rPr lang="es-ES" sz="2600" dirty="0" smtClean="0">
                <a:latin typeface="Verdana" panose="020B0604030504040204" pitchFamily="34" charset="0"/>
                <a:ea typeface="Verdana" panose="020B0604030504040204" pitchFamily="34" charset="0"/>
                <a:cs typeface="Verdana" panose="020B0604030504040204" pitchFamily="34" charset="0"/>
              </a:rPr>
              <a:t>Certificados de verificación y calibración.</a:t>
            </a:r>
          </a:p>
          <a:p>
            <a:r>
              <a:rPr lang="es-ES" sz="2600" dirty="0">
                <a:latin typeface="Verdana" panose="020B0604030504040204" pitchFamily="34" charset="0"/>
                <a:ea typeface="Verdana" panose="020B0604030504040204" pitchFamily="34" charset="0"/>
                <a:cs typeface="Verdana" panose="020B0604030504040204" pitchFamily="34" charset="0"/>
              </a:rPr>
              <a:t>Tolerancias entre valores de mediciones “in situ” y límites DB-HR</a:t>
            </a:r>
          </a:p>
          <a:p>
            <a:pPr lvl="1"/>
            <a:r>
              <a:rPr lang="es-ES" sz="2200" dirty="0" smtClean="0">
                <a:latin typeface="Verdana" panose="020B0604030504040204" pitchFamily="34" charset="0"/>
                <a:ea typeface="Verdana" panose="020B0604030504040204" pitchFamily="34" charset="0"/>
                <a:cs typeface="Verdana" panose="020B0604030504040204" pitchFamily="34" charset="0"/>
              </a:rPr>
              <a:t>Aislamiento </a:t>
            </a:r>
            <a:r>
              <a:rPr lang="es-ES" sz="2200" dirty="0">
                <a:latin typeface="Verdana" panose="020B0604030504040204" pitchFamily="34" charset="0"/>
                <a:ea typeface="Verdana" panose="020B0604030504040204" pitchFamily="34" charset="0"/>
                <a:cs typeface="Verdana" panose="020B0604030504040204" pitchFamily="34" charset="0"/>
              </a:rPr>
              <a:t>a ruido aéreo: 3 </a:t>
            </a:r>
            <a:r>
              <a:rPr lang="es-ES" sz="2200" dirty="0" err="1">
                <a:latin typeface="Verdana" panose="020B0604030504040204" pitchFamily="34" charset="0"/>
                <a:ea typeface="Verdana" panose="020B0604030504040204" pitchFamily="34" charset="0"/>
                <a:cs typeface="Verdana" panose="020B0604030504040204" pitchFamily="34" charset="0"/>
              </a:rPr>
              <a:t>dBA</a:t>
            </a:r>
            <a:endParaRPr lang="es-ES" sz="2200" dirty="0">
              <a:latin typeface="Verdana" panose="020B0604030504040204" pitchFamily="34" charset="0"/>
              <a:ea typeface="Verdana" panose="020B0604030504040204" pitchFamily="34" charset="0"/>
              <a:cs typeface="Verdana" panose="020B0604030504040204" pitchFamily="34" charset="0"/>
            </a:endParaRPr>
          </a:p>
          <a:p>
            <a:pPr lvl="1"/>
            <a:r>
              <a:rPr lang="es-ES" sz="2200" dirty="0" smtClean="0">
                <a:latin typeface="Verdana" panose="020B0604030504040204" pitchFamily="34" charset="0"/>
                <a:ea typeface="Verdana" panose="020B0604030504040204" pitchFamily="34" charset="0"/>
                <a:cs typeface="Verdana" panose="020B0604030504040204" pitchFamily="34" charset="0"/>
              </a:rPr>
              <a:t>Aislamiento </a:t>
            </a:r>
            <a:r>
              <a:rPr lang="es-ES" sz="2200" dirty="0">
                <a:latin typeface="Verdana" panose="020B0604030504040204" pitchFamily="34" charset="0"/>
                <a:ea typeface="Verdana" panose="020B0604030504040204" pitchFamily="34" charset="0"/>
                <a:cs typeface="Verdana" panose="020B0604030504040204" pitchFamily="34" charset="0"/>
              </a:rPr>
              <a:t>a ruido de impacto: 3 dB</a:t>
            </a:r>
          </a:p>
          <a:p>
            <a:pPr lvl="1"/>
            <a:r>
              <a:rPr lang="es-ES" sz="2200" dirty="0" smtClean="0">
                <a:latin typeface="Verdana" panose="020B0604030504040204" pitchFamily="34" charset="0"/>
                <a:ea typeface="Verdana" panose="020B0604030504040204" pitchFamily="34" charset="0"/>
                <a:cs typeface="Verdana" panose="020B0604030504040204" pitchFamily="34" charset="0"/>
              </a:rPr>
              <a:t>Tiempo </a:t>
            </a:r>
            <a:r>
              <a:rPr lang="es-ES" sz="2200" dirty="0">
                <a:latin typeface="Verdana" panose="020B0604030504040204" pitchFamily="34" charset="0"/>
                <a:ea typeface="Verdana" panose="020B0604030504040204" pitchFamily="34" charset="0"/>
                <a:cs typeface="Verdana" panose="020B0604030504040204" pitchFamily="34" charset="0"/>
              </a:rPr>
              <a:t>de reverberación: 0,1 s</a:t>
            </a:r>
            <a:endParaRPr lang="es-ES" sz="2200" dirty="0" smtClean="0">
              <a:latin typeface="Verdana" panose="020B0604030504040204" pitchFamily="34" charset="0"/>
              <a:ea typeface="Verdana" panose="020B0604030504040204" pitchFamily="34" charset="0"/>
              <a:cs typeface="Verdana" panose="020B0604030504040204" pitchFamily="34" charset="0"/>
            </a:endParaRPr>
          </a:p>
          <a:p>
            <a:pPr marL="82296" indent="0">
              <a:buNone/>
            </a:pPr>
            <a:endParaRPr lang="es-ES"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19"/>
          <p:cNvPicPr>
            <a:picLocks noChangeAspect="1"/>
          </p:cNvPicPr>
          <p:nvPr/>
        </p:nvPicPr>
        <p:blipFill>
          <a:blip r:embed="rId3"/>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42514940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7444260" y="517954"/>
            <a:ext cx="3999898" cy="5323058"/>
          </a:xfrm>
          <a:prstGeom prst="rect">
            <a:avLst/>
          </a:prstGeom>
          <a:ln w="12700">
            <a:solidFill>
              <a:schemeClr val="tx1"/>
            </a:solidFill>
          </a:ln>
        </p:spPr>
      </p:pic>
      <p:pic>
        <p:nvPicPr>
          <p:cNvPr id="7" name="Imagen 6"/>
          <p:cNvPicPr>
            <a:picLocks noChangeAspect="1"/>
          </p:cNvPicPr>
          <p:nvPr/>
        </p:nvPicPr>
        <p:blipFill>
          <a:blip r:embed="rId3"/>
          <a:stretch>
            <a:fillRect/>
          </a:stretch>
        </p:blipFill>
        <p:spPr>
          <a:xfrm>
            <a:off x="2046524" y="517954"/>
            <a:ext cx="4642602" cy="5323058"/>
          </a:xfrm>
          <a:prstGeom prst="rect">
            <a:avLst/>
          </a:prstGeom>
          <a:ln w="19050">
            <a:solidFill>
              <a:schemeClr val="tx1"/>
            </a:solidFill>
          </a:ln>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9" name="Imagen 19"/>
          <p:cNvPicPr>
            <a:picLocks noChangeAspect="1"/>
          </p:cNvPicPr>
          <p:nvPr/>
        </p:nvPicPr>
        <p:blipFill>
          <a:blip r:embed="rId5"/>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8904372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790117" y="856736"/>
            <a:ext cx="5184641" cy="5115697"/>
          </a:xfrm>
          <a:prstGeom prst="rect">
            <a:avLst/>
          </a:prstGeom>
          <a:ln w="19050">
            <a:solidFill>
              <a:schemeClr val="tx1"/>
            </a:solidFill>
          </a:ln>
        </p:spPr>
      </p:pic>
      <p:pic>
        <p:nvPicPr>
          <p:cNvPr id="4" name="Imagen 3"/>
          <p:cNvPicPr>
            <a:picLocks noChangeAspect="1"/>
          </p:cNvPicPr>
          <p:nvPr/>
        </p:nvPicPr>
        <p:blipFill>
          <a:blip r:embed="rId3"/>
          <a:stretch>
            <a:fillRect/>
          </a:stretch>
        </p:blipFill>
        <p:spPr>
          <a:xfrm>
            <a:off x="7695047" y="774357"/>
            <a:ext cx="4035634" cy="5288833"/>
          </a:xfrm>
          <a:prstGeom prst="rect">
            <a:avLst/>
          </a:prstGeom>
          <a:ln w="19050">
            <a:solidFill>
              <a:schemeClr val="tx1"/>
            </a:solidFill>
          </a:ln>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7" name="Imagen 19"/>
          <p:cNvPicPr>
            <a:picLocks noChangeAspect="1"/>
          </p:cNvPicPr>
          <p:nvPr/>
        </p:nvPicPr>
        <p:blipFill>
          <a:blip r:embed="rId5"/>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9920513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379664" y="196870"/>
            <a:ext cx="4667278" cy="6045015"/>
          </a:xfrm>
          <a:prstGeom prst="rect">
            <a:avLst/>
          </a:prstGeom>
        </p:spPr>
      </p:pic>
      <p:pic>
        <p:nvPicPr>
          <p:cNvPr id="5" name="Imagen 4"/>
          <p:cNvPicPr>
            <a:picLocks noChangeAspect="1"/>
          </p:cNvPicPr>
          <p:nvPr/>
        </p:nvPicPr>
        <p:blipFill>
          <a:blip r:embed="rId3"/>
          <a:stretch>
            <a:fillRect/>
          </a:stretch>
        </p:blipFill>
        <p:spPr>
          <a:xfrm>
            <a:off x="1679856" y="1629524"/>
            <a:ext cx="4411483" cy="3179705"/>
          </a:xfrm>
          <a:prstGeom prst="rect">
            <a:avLst/>
          </a:prstGeom>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8" name="Imagen 19"/>
          <p:cNvPicPr>
            <a:picLocks noChangeAspect="1"/>
          </p:cNvPicPr>
          <p:nvPr/>
        </p:nvPicPr>
        <p:blipFill>
          <a:blip r:embed="rId5"/>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28332922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82296" indent="0" algn="ctr">
              <a:buNone/>
            </a:pPr>
            <a:r>
              <a:rPr lang="es-ES" sz="4800" dirty="0" smtClean="0">
                <a:latin typeface="Verdana" panose="020B0604030504040204" pitchFamily="34" charset="0"/>
                <a:ea typeface="Verdana" panose="020B0604030504040204" pitchFamily="34" charset="0"/>
                <a:cs typeface="Verdana" panose="020B0604030504040204" pitchFamily="34" charset="0"/>
              </a:rPr>
              <a:t>GRACIAS POR SU </a:t>
            </a:r>
          </a:p>
          <a:p>
            <a:pPr marL="82296" indent="0" algn="ctr">
              <a:buNone/>
            </a:pPr>
            <a:r>
              <a:rPr lang="es-ES" sz="4800" dirty="0" smtClean="0">
                <a:latin typeface="Verdana" panose="020B0604030504040204" pitchFamily="34" charset="0"/>
                <a:ea typeface="Verdana" panose="020B0604030504040204" pitchFamily="34" charset="0"/>
                <a:cs typeface="Verdana" panose="020B0604030504040204" pitchFamily="34" charset="0"/>
              </a:rPr>
              <a:t>ATENCIÓN</a:t>
            </a:r>
          </a:p>
          <a:p>
            <a:endParaRPr lang="es-ES" dirty="0"/>
          </a:p>
        </p:txBody>
      </p:sp>
      <p:sp>
        <p:nvSpPr>
          <p:cNvPr id="9" name="CuadroTexto 8"/>
          <p:cNvSpPr txBox="1"/>
          <p:nvPr/>
        </p:nvSpPr>
        <p:spPr>
          <a:xfrm>
            <a:off x="8224954" y="5145226"/>
            <a:ext cx="2968831" cy="1692771"/>
          </a:xfrm>
          <a:prstGeom prst="rect">
            <a:avLst/>
          </a:prstGeom>
          <a:noFill/>
        </p:spPr>
        <p:txBody>
          <a:bodyPr wrap="square" rtlCol="0">
            <a:spAutoFit/>
          </a:bodyPr>
          <a:lstStyle/>
          <a:p>
            <a:r>
              <a:rPr lang="es-ES" sz="1200" b="1" dirty="0" smtClean="0">
                <a:latin typeface="Verdana" panose="020B0604030504040204" pitchFamily="34" charset="0"/>
                <a:ea typeface="Verdana" panose="020B0604030504040204" pitchFamily="34" charset="0"/>
                <a:cs typeface="Verdana" panose="020B0604030504040204" pitchFamily="34" charset="0"/>
              </a:rPr>
              <a:t> Miriam Tambo </a:t>
            </a:r>
          </a:p>
          <a:p>
            <a:r>
              <a:rPr lang="es-ES" sz="1200" b="1" dirty="0" smtClean="0">
                <a:latin typeface="Verdana" panose="020B0604030504040204" pitchFamily="34" charset="0"/>
                <a:ea typeface="Verdana" panose="020B0604030504040204" pitchFamily="34" charset="0"/>
                <a:cs typeface="Verdana" panose="020B0604030504040204" pitchFamily="34" charset="0"/>
              </a:rPr>
              <a:t> Ana Isabel Prado</a:t>
            </a:r>
          </a:p>
          <a:p>
            <a:endParaRPr lang="es-ES" sz="1200" dirty="0" smtClean="0">
              <a:latin typeface="Verdana" panose="020B0604030504040204" pitchFamily="34" charset="0"/>
              <a:ea typeface="Verdana" panose="020B0604030504040204" pitchFamily="34" charset="0"/>
              <a:cs typeface="Verdana" panose="020B0604030504040204" pitchFamily="34" charset="0"/>
            </a:endParaRPr>
          </a:p>
          <a:p>
            <a:pPr algn="ctr"/>
            <a:r>
              <a:rPr lang="es-ES" sz="1200" dirty="0" smtClean="0">
                <a:latin typeface="Verdana" panose="020B0604030504040204" pitchFamily="34" charset="0"/>
                <a:ea typeface="Verdana" panose="020B0604030504040204" pitchFamily="34" charset="0"/>
                <a:cs typeface="Verdana" panose="020B0604030504040204" pitchFamily="34" charset="0"/>
              </a:rPr>
              <a:t>LABORATORIO PARA LA CALIDAD DE LA EDIFICACIÓN</a:t>
            </a:r>
            <a:endParaRPr lang="es-ES" sz="1200" dirty="0">
              <a:latin typeface="Verdana" panose="020B0604030504040204" pitchFamily="34" charset="0"/>
              <a:ea typeface="Verdana" panose="020B0604030504040204" pitchFamily="34" charset="0"/>
              <a:cs typeface="Verdana" panose="020B0604030504040204" pitchFamily="34" charset="0"/>
            </a:endParaRPr>
          </a:p>
          <a:p>
            <a:r>
              <a:rPr lang="es-ES" sz="1200" dirty="0">
                <a:latin typeface="Verdana" panose="020B0604030504040204" pitchFamily="34" charset="0"/>
                <a:ea typeface="Verdana" panose="020B0604030504040204" pitchFamily="34" charset="0"/>
                <a:cs typeface="Verdana" panose="020B0604030504040204" pitchFamily="34" charset="0"/>
              </a:rPr>
              <a:t> </a:t>
            </a:r>
            <a:r>
              <a:rPr lang="es-ES" sz="1200" dirty="0" smtClean="0">
                <a:latin typeface="Verdana" panose="020B0604030504040204" pitchFamily="34" charset="0"/>
                <a:ea typeface="Verdana" panose="020B0604030504040204" pitchFamily="34" charset="0"/>
                <a:cs typeface="Verdana" panose="020B0604030504040204" pitchFamily="34" charset="0"/>
              </a:rPr>
              <a:t>e-mail</a:t>
            </a:r>
            <a:r>
              <a:rPr lang="es-ES" sz="1200" dirty="0">
                <a:latin typeface="Verdana" panose="020B0604030504040204" pitchFamily="34" charset="0"/>
                <a:ea typeface="Verdana" panose="020B0604030504040204" pitchFamily="34" charset="0"/>
                <a:cs typeface="Verdana" panose="020B0604030504040204" pitchFamily="34" charset="0"/>
              </a:rPr>
              <a:t>: </a:t>
            </a:r>
            <a:r>
              <a:rPr lang="es-ES" sz="1200" dirty="0" smtClean="0">
                <a:latin typeface="Verdana" panose="020B0604030504040204" pitchFamily="34" charset="0"/>
                <a:ea typeface="Verdana" panose="020B0604030504040204" pitchFamily="34" charset="0"/>
                <a:cs typeface="Verdana" panose="020B0604030504040204" pitchFamily="34" charset="0"/>
                <a:hlinkClick r:id="rId2"/>
              </a:rPr>
              <a:t>labedificacion@aragon.es</a:t>
            </a:r>
            <a:endParaRPr lang="es-ES" sz="1200" dirty="0" smtClean="0">
              <a:latin typeface="Verdana" panose="020B0604030504040204" pitchFamily="34" charset="0"/>
              <a:ea typeface="Verdana" panose="020B0604030504040204" pitchFamily="34" charset="0"/>
              <a:cs typeface="Verdana" panose="020B0604030504040204" pitchFamily="34" charset="0"/>
            </a:endParaRPr>
          </a:p>
          <a:p>
            <a:endParaRPr lang="es-ES" sz="1400" dirty="0">
              <a:latin typeface="Verdana" panose="020B0604030504040204" pitchFamily="34" charset="0"/>
              <a:ea typeface="Verdana" panose="020B0604030504040204" pitchFamily="34" charset="0"/>
              <a:cs typeface="Verdana" panose="020B0604030504040204" pitchFamily="34" charset="0"/>
            </a:endParaRPr>
          </a:p>
          <a:p>
            <a:r>
              <a:rPr lang="es-ES" dirty="0"/>
              <a:t> </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7820" y="3042744"/>
            <a:ext cx="4762500" cy="298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263" y="6342945"/>
            <a:ext cx="1090979" cy="49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5 Marcador de pie de página"/>
          <p:cNvSpPr txBox="1">
            <a:spLocks/>
          </p:cNvSpPr>
          <p:nvPr/>
        </p:nvSpPr>
        <p:spPr>
          <a:xfrm>
            <a:off x="6895033" y="6454337"/>
            <a:ext cx="3146846" cy="328464"/>
          </a:xfrm>
          <a:prstGeom prst="rect">
            <a:avLst/>
          </a:prstGeom>
        </p:spPr>
        <p:txBody>
          <a:bodyPr anchor="b"/>
          <a:lstStyle>
            <a:defPPr>
              <a:defRPr lang="es-ES"/>
            </a:defPPr>
            <a:lvl1pPr marL="0" algn="l"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rgbClr val="E7DEC9">
                    <a:shade val="50000"/>
                    <a:satMod val="200000"/>
                  </a:srgbClr>
                </a:solidFill>
                <a:latin typeface="Gill Sans MT"/>
              </a:rPr>
              <a:t>Dirección General de Vivienda y Rehabilitación</a:t>
            </a:r>
            <a:endParaRPr lang="es-ES" dirty="0">
              <a:solidFill>
                <a:srgbClr val="E7DEC9">
                  <a:shade val="50000"/>
                  <a:satMod val="200000"/>
                </a:srgbClr>
              </a:solidFill>
              <a:latin typeface="Gill Sans MT"/>
            </a:endParaRPr>
          </a:p>
        </p:txBody>
      </p:sp>
      <p:pic>
        <p:nvPicPr>
          <p:cNvPr id="8" name="Imagen 19"/>
          <p:cNvPicPr>
            <a:picLocks noChangeAspect="1"/>
          </p:cNvPicPr>
          <p:nvPr/>
        </p:nvPicPr>
        <p:blipFill>
          <a:blip r:embed="rId5"/>
          <a:stretch>
            <a:fillRect/>
          </a:stretch>
        </p:blipFill>
        <p:spPr>
          <a:xfrm>
            <a:off x="10041879" y="6347420"/>
            <a:ext cx="1007121" cy="490578"/>
          </a:xfrm>
          <a:prstGeom prst="rect">
            <a:avLst/>
          </a:prstGeom>
        </p:spPr>
      </p:pic>
    </p:spTree>
    <p:extLst>
      <p:ext uri="{BB962C8B-B14F-4D97-AF65-F5344CB8AC3E}">
        <p14:creationId xmlns:p14="http://schemas.microsoft.com/office/powerpoint/2010/main" val="19532375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1579</TotalTime>
  <Words>1757</Words>
  <Application>Microsoft Office PowerPoint</Application>
  <PresentationFormat>Panorámica</PresentationFormat>
  <Paragraphs>287</Paragraphs>
  <Slides>53</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53</vt:i4>
      </vt:variant>
    </vt:vector>
  </HeadingPairs>
  <TitlesOfParts>
    <vt:vector size="61" baseType="lpstr">
      <vt:lpstr>Arial</vt:lpstr>
      <vt:lpstr>Calibri</vt:lpstr>
      <vt:lpstr>Century Gothic</vt:lpstr>
      <vt:lpstr>Gill Sans MT</vt:lpstr>
      <vt:lpstr>Verdana</vt:lpstr>
      <vt:lpstr>Wingdings</vt:lpstr>
      <vt:lpstr>Wingdings 2</vt:lpstr>
      <vt:lpstr>Solsticio</vt:lpstr>
      <vt:lpstr>Presentación de PowerPoint</vt:lpstr>
      <vt:lpstr>CONTENIDO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DIA INTERNACIONAL DE CONCIENCIACIÓN SOBRE EL RUIDO</vt:lpstr>
      <vt:lpstr>Presentación de PowerPoint</vt:lpstr>
      <vt:lpstr>Presentación de PowerPoint</vt:lpstr>
      <vt:lpstr>Normativa</vt:lpstr>
      <vt:lpstr> </vt:lpstr>
      <vt:lpstr>Presentación de PowerPoint</vt:lpstr>
      <vt:lpstr>Normas UNE</vt:lpstr>
      <vt:lpstr>Presentación de PowerPoint</vt:lpstr>
      <vt:lpstr>Presentación de PowerPoint</vt:lpstr>
      <vt:lpstr>Presentación de PowerPoint</vt:lpstr>
      <vt:lpstr>Tipos de recintos</vt:lpstr>
      <vt:lpstr>Tipos de recintos</vt:lpstr>
      <vt:lpstr>Zonificación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Aislamiento a ruido aéreo</vt:lpstr>
      <vt:lpstr>Aislamiento a ruido aéreo</vt:lpstr>
      <vt:lpstr>Aislamiento a ruido de impactos</vt:lpstr>
      <vt:lpstr>Aislamiento a ruido de impactos</vt:lpstr>
      <vt:lpstr>Aislamiento a ruido de impactos</vt:lpstr>
      <vt:lpstr>Aislamiento a ruido exterior</vt:lpstr>
      <vt:lpstr>Aislamiento a ruido exterior</vt:lpstr>
      <vt:lpstr>Niveles de inmisión instalaciones</vt:lpstr>
      <vt:lpstr>Niveles de inmisión instalaciones</vt:lpstr>
      <vt:lpstr>Puertas de garaje</vt:lpstr>
      <vt:lpstr>Grupo de presión</vt:lpstr>
      <vt:lpstr>Ascensores </vt:lpstr>
      <vt:lpstr>Ventilación forzada</vt:lpstr>
      <vt:lpstr>Extracción de humos en garajes</vt:lpstr>
      <vt:lpstr>Presentación de PowerPoint</vt:lpstr>
      <vt:lpstr>Consideraciones generales</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Administrador</dc:creator>
  <cp:lastModifiedBy>Administrador</cp:lastModifiedBy>
  <cp:revision>115</cp:revision>
  <cp:lastPrinted>2018-04-24T08:54:04Z</cp:lastPrinted>
  <dcterms:created xsi:type="dcterms:W3CDTF">2018-04-16T08:13:48Z</dcterms:created>
  <dcterms:modified xsi:type="dcterms:W3CDTF">2018-04-25T12:20:30Z</dcterms:modified>
</cp:coreProperties>
</file>